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366" r:id="rId3"/>
    <p:sldId id="367" r:id="rId4"/>
    <p:sldId id="368" r:id="rId5"/>
    <p:sldId id="369" r:id="rId6"/>
    <p:sldId id="370" r:id="rId7"/>
    <p:sldId id="360" r:id="rId8"/>
    <p:sldId id="364" r:id="rId9"/>
    <p:sldId id="352" r:id="rId10"/>
    <p:sldId id="258" r:id="rId11"/>
    <p:sldId id="300" r:id="rId12"/>
    <p:sldId id="301" r:id="rId13"/>
    <p:sldId id="302" r:id="rId14"/>
    <p:sldId id="303" r:id="rId15"/>
    <p:sldId id="260" r:id="rId16"/>
    <p:sldId id="371" r:id="rId17"/>
    <p:sldId id="372" r:id="rId18"/>
    <p:sldId id="271" r:id="rId19"/>
    <p:sldId id="373" r:id="rId20"/>
    <p:sldId id="374" r:id="rId21"/>
    <p:sldId id="329" r:id="rId22"/>
    <p:sldId id="326" r:id="rId23"/>
    <p:sldId id="350" r:id="rId24"/>
    <p:sldId id="330" r:id="rId25"/>
    <p:sldId id="363" r:id="rId26"/>
    <p:sldId id="351" r:id="rId27"/>
    <p:sldId id="354" r:id="rId28"/>
    <p:sldId id="353" r:id="rId29"/>
    <p:sldId id="355" r:id="rId30"/>
    <p:sldId id="359" r:id="rId31"/>
    <p:sldId id="361" r:id="rId32"/>
    <p:sldId id="362" r:id="rId33"/>
    <p:sldId id="36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68"/>
    <p:restoredTop sz="91411"/>
  </p:normalViewPr>
  <p:slideViewPr>
    <p:cSldViewPr snapToGrid="0" snapToObjects="1">
      <p:cViewPr varScale="1">
        <p:scale>
          <a:sx n="128" d="100"/>
          <a:sy n="128" d="100"/>
        </p:scale>
        <p:origin x="1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E1E2F-6687-0240-8359-38BBE9707722}" type="datetimeFigureOut">
              <a:rPr lang="en-US" smtClean="0"/>
              <a:t>2/7/19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6EAAA-4766-0549-9B71-EDB6D66191C7}" type="slidenum">
              <a:rPr lang="en-US" smtClean="0"/>
              <a:t>‹#›</a:t>
            </a:fld>
            <a:endParaRPr lang="en-US"/>
          </a:p>
        </p:txBody>
      </p:sp>
    </p:spTree>
    <p:extLst>
      <p:ext uri="{BB962C8B-B14F-4D97-AF65-F5344CB8AC3E}">
        <p14:creationId xmlns:p14="http://schemas.microsoft.com/office/powerpoint/2010/main" val="1416624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US"/>
              <a:t>This is done by setting up the system to ensure that it can be used by the greatest extent possible. </a:t>
            </a:r>
          </a:p>
          <a:p>
            <a:pPr lvl="0">
              <a:spcBef>
                <a:spcPts val="0"/>
              </a:spcBef>
              <a:buNone/>
            </a:pPr>
            <a:r>
              <a:rPr lang="en-US"/>
              <a:t>UD is….</a:t>
            </a:r>
          </a:p>
          <a:p>
            <a:pPr lvl="0">
              <a:spcBef>
                <a:spcPts val="0"/>
              </a:spcBef>
              <a:buNone/>
            </a:pPr>
            <a:r>
              <a:rPr lang="en-US"/>
              <a:t>UDL is..</a:t>
            </a:r>
          </a:p>
          <a:p>
            <a:pPr lvl="0">
              <a:spcBef>
                <a:spcPts val="0"/>
              </a:spcBef>
              <a:buNone/>
            </a:pPr>
            <a:r>
              <a:rPr lang="en-US"/>
              <a:t>UDI is… </a:t>
            </a:r>
          </a:p>
        </p:txBody>
      </p:sp>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582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US"/>
              <a:t>This is done by setting up the system to ensure that it can be used by the greatest extent possible. </a:t>
            </a:r>
          </a:p>
          <a:p>
            <a:pPr lvl="0">
              <a:spcBef>
                <a:spcPts val="0"/>
              </a:spcBef>
              <a:buNone/>
            </a:pPr>
            <a:r>
              <a:rPr lang="en-US"/>
              <a:t>UD is….</a:t>
            </a:r>
          </a:p>
          <a:p>
            <a:pPr lvl="0">
              <a:spcBef>
                <a:spcPts val="0"/>
              </a:spcBef>
              <a:buNone/>
            </a:pPr>
            <a:r>
              <a:rPr lang="en-US"/>
              <a:t>UDL is..</a:t>
            </a:r>
          </a:p>
          <a:p>
            <a:pPr lvl="0">
              <a:spcBef>
                <a:spcPts val="0"/>
              </a:spcBef>
              <a:buNone/>
            </a:pPr>
            <a:r>
              <a:rPr lang="en-US"/>
              <a:t>UDI is… </a:t>
            </a:r>
          </a:p>
        </p:txBody>
      </p:sp>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869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2C504-167B-8147-92A7-41679671EE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388569-4EC1-4345-A10F-FFDEF75E50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6A28E2-0362-4F47-877A-748BE1589D05}"/>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5" name="Footer Placeholder 4">
            <a:extLst>
              <a:ext uri="{FF2B5EF4-FFF2-40B4-BE49-F238E27FC236}">
                <a16:creationId xmlns:a16="http://schemas.microsoft.com/office/drawing/2014/main" id="{A5D39B91-1E89-7742-9C84-44CC1516D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0BD196-70AA-9D41-A3F3-5700BA9D4ED2}"/>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1684848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E8185-1DB6-504A-8DED-4F9460AE63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8AC2E7-C52A-2446-876D-2EECF2C0DE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9BDB3F-4A55-B24C-A8E3-DF5EF30DEBC7}"/>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5" name="Footer Placeholder 4">
            <a:extLst>
              <a:ext uri="{FF2B5EF4-FFF2-40B4-BE49-F238E27FC236}">
                <a16:creationId xmlns:a16="http://schemas.microsoft.com/office/drawing/2014/main" id="{44C029C0-3A9C-E944-A829-656511B69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6AC2E-9E5C-5047-BA75-CEAD8566C92D}"/>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2903728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62A1BE-7DB4-AD4D-8F45-EAE862E1D7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4F6843-5854-2548-8EFF-6FA2A9DA32D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CC777-FC41-A944-94AF-AA631E20DAEB}"/>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5" name="Footer Placeholder 4">
            <a:extLst>
              <a:ext uri="{FF2B5EF4-FFF2-40B4-BE49-F238E27FC236}">
                <a16:creationId xmlns:a16="http://schemas.microsoft.com/office/drawing/2014/main" id="{E8458667-18A7-DD40-97CD-10EBBDFF53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7A82A0-AEC1-9140-B8E4-EEC333C8C541}"/>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198775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F6E1A-ACC6-334D-AC81-13A685D1D3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72FB56-530E-8B4E-9D00-ED7B808BAB6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7EAAD8-A735-CD4A-81CB-77535DFC844F}"/>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5" name="Footer Placeholder 4">
            <a:extLst>
              <a:ext uri="{FF2B5EF4-FFF2-40B4-BE49-F238E27FC236}">
                <a16:creationId xmlns:a16="http://schemas.microsoft.com/office/drawing/2014/main" id="{E47AE65B-3478-5E40-88D6-478F5628D8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D6BE8D-9DB3-6B42-BA92-2D4FD813A8E6}"/>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2497690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EB72E-B586-4A48-A066-2762ECA36C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C2FF99-CE6D-B94B-B0F8-3DDCCC9C26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BA3B724-E3CC-B341-AE9A-5DF6EA41640F}"/>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5" name="Footer Placeholder 4">
            <a:extLst>
              <a:ext uri="{FF2B5EF4-FFF2-40B4-BE49-F238E27FC236}">
                <a16:creationId xmlns:a16="http://schemas.microsoft.com/office/drawing/2014/main" id="{76DCB3BC-DFE0-1048-9450-DDBF47393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2D1516-20EA-DA49-9996-3012C29A51A3}"/>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1811490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3256F-2C4C-004B-A48E-8ABBC87009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1C5C74-F063-1F42-8207-79506BD0D8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D50E9F-ACC6-5D4F-B2AF-A4C474F831E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380184-B25A-9348-A47C-4F42C39F9722}"/>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6" name="Footer Placeholder 5">
            <a:extLst>
              <a:ext uri="{FF2B5EF4-FFF2-40B4-BE49-F238E27FC236}">
                <a16:creationId xmlns:a16="http://schemas.microsoft.com/office/drawing/2014/main" id="{D43BE712-0989-B04F-8AE7-B76B6452E6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9336EE-CB98-534C-A33D-5DC4B0D0754E}"/>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137946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D82A8-CED2-AC4C-B05D-D1F2C0ABE1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FA559D-D6E3-124D-B685-B804C9AB8B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6F739F-25FA-E246-A405-2B1E8E6C33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FB3599-9B58-434C-9DD2-9D08752D9B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8F1B0C4-993B-DC42-A0BE-BA6B35820E3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4295FE-BABE-3E4A-89D2-D4A2C9FABB9E}"/>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8" name="Footer Placeholder 7">
            <a:extLst>
              <a:ext uri="{FF2B5EF4-FFF2-40B4-BE49-F238E27FC236}">
                <a16:creationId xmlns:a16="http://schemas.microsoft.com/office/drawing/2014/main" id="{B04AEDA4-E4B3-794A-81C5-94EA8442DE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4BA067-3E96-B149-8C3B-54413E7E0141}"/>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198129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FA41-B44D-5742-9C29-F51DAB45C2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AE5301-C205-9346-98BB-313B2B07B214}"/>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4" name="Footer Placeholder 3">
            <a:extLst>
              <a:ext uri="{FF2B5EF4-FFF2-40B4-BE49-F238E27FC236}">
                <a16:creationId xmlns:a16="http://schemas.microsoft.com/office/drawing/2014/main" id="{888BF221-97B5-B947-B691-6E7DCD8ABD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DB63EE-84A6-B146-A831-D0013B8495B8}"/>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1370669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48B8FA-BCF6-5242-BEC9-0A1FDAD35C12}"/>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3" name="Footer Placeholder 2">
            <a:extLst>
              <a:ext uri="{FF2B5EF4-FFF2-40B4-BE49-F238E27FC236}">
                <a16:creationId xmlns:a16="http://schemas.microsoft.com/office/drawing/2014/main" id="{E3DDC65B-C6F1-B64F-8192-F8A31EB9BB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199B75-AD3D-6840-8643-8807CE130F9A}"/>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2652741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AB26-DBAE-6249-902E-72B0643A19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58E7F0-D0E5-534A-A96F-535CC4FB0D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FCE209-4F56-3342-85BF-A5EB34312B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A8BDEA-4B98-6641-8C49-276C6B69101D}"/>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6" name="Footer Placeholder 5">
            <a:extLst>
              <a:ext uri="{FF2B5EF4-FFF2-40B4-BE49-F238E27FC236}">
                <a16:creationId xmlns:a16="http://schemas.microsoft.com/office/drawing/2014/main" id="{4320032A-0D2A-1444-9276-941190A38F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231596-044F-3545-8C27-2892D769A8EC}"/>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262515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DB5A-8A99-4E4C-B7FF-D83EA9868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18E035-8F8A-144D-BD07-D648D377D6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834B92-6B3D-534E-939D-FEFC2F52A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7535FA-14ED-F540-9C2E-89FE37B18E59}"/>
              </a:ext>
            </a:extLst>
          </p:cNvPr>
          <p:cNvSpPr>
            <a:spLocks noGrp="1"/>
          </p:cNvSpPr>
          <p:nvPr>
            <p:ph type="dt" sz="half" idx="10"/>
          </p:nvPr>
        </p:nvSpPr>
        <p:spPr/>
        <p:txBody>
          <a:bodyPr/>
          <a:lstStyle/>
          <a:p>
            <a:fld id="{0007038E-BB30-EA4A-91FF-8CD394B290CD}" type="datetimeFigureOut">
              <a:rPr lang="en-US" smtClean="0"/>
              <a:t>2/7/19</a:t>
            </a:fld>
            <a:endParaRPr lang="en-US"/>
          </a:p>
        </p:txBody>
      </p:sp>
      <p:sp>
        <p:nvSpPr>
          <p:cNvPr id="6" name="Footer Placeholder 5">
            <a:extLst>
              <a:ext uri="{FF2B5EF4-FFF2-40B4-BE49-F238E27FC236}">
                <a16:creationId xmlns:a16="http://schemas.microsoft.com/office/drawing/2014/main" id="{B46D6C4B-B48B-C947-B69B-0B4D4FD3E1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CB18FA-5067-1E4F-85EF-4D7B4F211747}"/>
              </a:ext>
            </a:extLst>
          </p:cNvPr>
          <p:cNvSpPr>
            <a:spLocks noGrp="1"/>
          </p:cNvSpPr>
          <p:nvPr>
            <p:ph type="sldNum" sz="quarter" idx="12"/>
          </p:nvPr>
        </p:nvSpPr>
        <p:spPr/>
        <p:txBody>
          <a:bodyPr/>
          <a:lstStyle/>
          <a:p>
            <a:fld id="{0C55D264-F9C6-2649-A62E-0A7F2D886AC4}" type="slidenum">
              <a:rPr lang="en-US" smtClean="0"/>
              <a:t>‹#›</a:t>
            </a:fld>
            <a:endParaRPr lang="en-US"/>
          </a:p>
        </p:txBody>
      </p:sp>
    </p:spTree>
    <p:extLst>
      <p:ext uri="{BB962C8B-B14F-4D97-AF65-F5344CB8AC3E}">
        <p14:creationId xmlns:p14="http://schemas.microsoft.com/office/powerpoint/2010/main" val="2073625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B15689-FE82-6A48-8981-5962BA0FBA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045F4DD-F8D2-C041-A1A0-435E788F9D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DED9DA-9EA0-9349-88CA-1609C80B53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7038E-BB30-EA4A-91FF-8CD394B290CD}" type="datetimeFigureOut">
              <a:rPr lang="en-US" smtClean="0"/>
              <a:t>2/7/19</a:t>
            </a:fld>
            <a:endParaRPr lang="en-US"/>
          </a:p>
        </p:txBody>
      </p:sp>
      <p:sp>
        <p:nvSpPr>
          <p:cNvPr id="5" name="Footer Placeholder 4">
            <a:extLst>
              <a:ext uri="{FF2B5EF4-FFF2-40B4-BE49-F238E27FC236}">
                <a16:creationId xmlns:a16="http://schemas.microsoft.com/office/drawing/2014/main" id="{615CF559-F793-B745-9B94-130A6CE6A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E2FA99-7173-8D47-AC56-29EE677D09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5D264-F9C6-2649-A62E-0A7F2D886AC4}" type="slidenum">
              <a:rPr lang="en-US" smtClean="0"/>
              <a:t>‹#›</a:t>
            </a:fld>
            <a:endParaRPr lang="en-US"/>
          </a:p>
        </p:txBody>
      </p:sp>
    </p:spTree>
    <p:extLst>
      <p:ext uri="{BB962C8B-B14F-4D97-AF65-F5344CB8AC3E}">
        <p14:creationId xmlns:p14="http://schemas.microsoft.com/office/powerpoint/2010/main" val="4040833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070C0"/>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mailto:Mahadeo.Sukhai@cnib.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8719D-A391-9045-AEB1-29D31CACD8EE}"/>
              </a:ext>
            </a:extLst>
          </p:cNvPr>
          <p:cNvSpPr>
            <a:spLocks noGrp="1"/>
          </p:cNvSpPr>
          <p:nvPr>
            <p:ph type="ctrTitle"/>
          </p:nvPr>
        </p:nvSpPr>
        <p:spPr>
          <a:xfrm>
            <a:off x="0" y="1122363"/>
            <a:ext cx="12192000" cy="2387600"/>
          </a:xfrm>
        </p:spPr>
        <p:txBody>
          <a:bodyPr>
            <a:noAutofit/>
          </a:bodyPr>
          <a:lstStyle/>
          <a:p>
            <a:r>
              <a:rPr lang="en-US" sz="4800" dirty="0"/>
              <a:t>Applying Essential Requirements, Universal Design and Differentiated Instruction to the Online Learning Environment</a:t>
            </a:r>
          </a:p>
        </p:txBody>
      </p:sp>
      <p:sp>
        <p:nvSpPr>
          <p:cNvPr id="3" name="Subtitle 2">
            <a:extLst>
              <a:ext uri="{FF2B5EF4-FFF2-40B4-BE49-F238E27FC236}">
                <a16:creationId xmlns:a16="http://schemas.microsoft.com/office/drawing/2014/main" id="{D382B596-BA35-B848-BFB4-E430FB639078}"/>
              </a:ext>
            </a:extLst>
          </p:cNvPr>
          <p:cNvSpPr>
            <a:spLocks noGrp="1"/>
          </p:cNvSpPr>
          <p:nvPr>
            <p:ph type="subTitle" idx="1"/>
          </p:nvPr>
        </p:nvSpPr>
        <p:spPr>
          <a:xfrm>
            <a:off x="1524000" y="3602037"/>
            <a:ext cx="9144000" cy="2838519"/>
          </a:xfrm>
        </p:spPr>
        <p:txBody>
          <a:bodyPr>
            <a:normAutofit lnSpcReduction="10000"/>
          </a:bodyPr>
          <a:lstStyle/>
          <a:p>
            <a:r>
              <a:rPr lang="en-US" dirty="0"/>
              <a:t>Dr. Mahadeo A. Sukhai</a:t>
            </a:r>
          </a:p>
          <a:p>
            <a:r>
              <a:rPr lang="en-US" dirty="0"/>
              <a:t>CNIB Head of Research and Chief Accessibility Officer</a:t>
            </a:r>
          </a:p>
          <a:p>
            <a:r>
              <a:rPr lang="en-US" dirty="0"/>
              <a:t>Assistant Professor (Adjunct), Department of Ophthalmology, Queen’s University</a:t>
            </a:r>
          </a:p>
          <a:p>
            <a:endParaRPr lang="en-US" dirty="0"/>
          </a:p>
          <a:p>
            <a:r>
              <a:rPr lang="en-US" dirty="0"/>
              <a:t>D2L Accessibility Working Group</a:t>
            </a:r>
          </a:p>
          <a:p>
            <a:r>
              <a:rPr lang="en-US" dirty="0"/>
              <a:t>February 07, 2019</a:t>
            </a:r>
          </a:p>
        </p:txBody>
      </p:sp>
    </p:spTree>
    <p:extLst>
      <p:ext uri="{BB962C8B-B14F-4D97-AF65-F5344CB8AC3E}">
        <p14:creationId xmlns:p14="http://schemas.microsoft.com/office/powerpoint/2010/main" val="1816285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009A4-5309-E241-ADCB-39C87FCC8A17}"/>
              </a:ext>
            </a:extLst>
          </p:cNvPr>
          <p:cNvSpPr>
            <a:spLocks noGrp="1"/>
          </p:cNvSpPr>
          <p:nvPr>
            <p:ph type="title"/>
          </p:nvPr>
        </p:nvSpPr>
        <p:spPr/>
        <p:txBody>
          <a:bodyPr/>
          <a:lstStyle/>
          <a:p>
            <a:r>
              <a:rPr lang="en-US" dirty="0"/>
              <a:t>Axiom</a:t>
            </a:r>
          </a:p>
        </p:txBody>
      </p:sp>
      <p:sp>
        <p:nvSpPr>
          <p:cNvPr id="3" name="Content Placeholder 2">
            <a:extLst>
              <a:ext uri="{FF2B5EF4-FFF2-40B4-BE49-F238E27FC236}">
                <a16:creationId xmlns:a16="http://schemas.microsoft.com/office/drawing/2014/main" id="{08BCE1F5-CBCD-4643-9E3C-30E3BEA9318C}"/>
              </a:ext>
            </a:extLst>
          </p:cNvPr>
          <p:cNvSpPr>
            <a:spLocks noGrp="1"/>
          </p:cNvSpPr>
          <p:nvPr>
            <p:ph idx="1"/>
          </p:nvPr>
        </p:nvSpPr>
        <p:spPr/>
        <p:txBody>
          <a:bodyPr/>
          <a:lstStyle/>
          <a:p>
            <a:r>
              <a:rPr lang="en-US" dirty="0"/>
              <a:t>A fully accessible online learning experience owes as much to pedagogy and teaching approach as it does to the technology and the platform supporting it</a:t>
            </a:r>
          </a:p>
        </p:txBody>
      </p:sp>
    </p:spTree>
    <p:extLst>
      <p:ext uri="{BB962C8B-B14F-4D97-AF65-F5344CB8AC3E}">
        <p14:creationId xmlns:p14="http://schemas.microsoft.com/office/powerpoint/2010/main" val="4127332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838200" y="365125"/>
            <a:ext cx="10515600" cy="1325563"/>
          </a:xfrm>
        </p:spPr>
        <p:txBody>
          <a:bodyPr/>
          <a:lstStyle/>
          <a:p>
            <a:r>
              <a:rPr lang="en-US" dirty="0">
                <a:ea typeface="ＭＳ Ｐゴシック" pitchFamily="-105" charset="-128"/>
                <a:cs typeface="ＭＳ Ｐゴシック" pitchFamily="-105" charset="-128"/>
              </a:rPr>
              <a:t>What is an ”</a:t>
            </a:r>
            <a:r>
              <a:rPr lang="en-US" u="sng" dirty="0">
                <a:solidFill>
                  <a:srgbClr val="002060"/>
                </a:solidFill>
                <a:ea typeface="ＭＳ Ｐゴシック" pitchFamily="-105" charset="-128"/>
                <a:cs typeface="ＭＳ Ｐゴシック" pitchFamily="-105" charset="-128"/>
              </a:rPr>
              <a:t>Essential Requirement?</a:t>
            </a:r>
            <a:r>
              <a:rPr lang="en-US" dirty="0">
                <a:solidFill>
                  <a:srgbClr val="002060"/>
                </a:solidFill>
                <a:ea typeface="ＭＳ Ｐゴシック" pitchFamily="-105" charset="-128"/>
                <a:cs typeface="ＭＳ Ｐゴシック" pitchFamily="-105" charset="-128"/>
              </a:rPr>
              <a:t>”</a:t>
            </a:r>
          </a:p>
        </p:txBody>
      </p:sp>
      <p:sp>
        <p:nvSpPr>
          <p:cNvPr id="58371" name="Content Placeholder 2"/>
          <p:cNvSpPr>
            <a:spLocks noGrp="1"/>
          </p:cNvSpPr>
          <p:nvPr>
            <p:ph idx="1"/>
          </p:nvPr>
        </p:nvSpPr>
        <p:spPr/>
        <p:txBody>
          <a:bodyPr/>
          <a:lstStyle/>
          <a:p>
            <a:r>
              <a:rPr lang="en-US" dirty="0">
                <a:ea typeface="ＭＳ Ｐゴシック" pitchFamily="-105" charset="-128"/>
                <a:cs typeface="ＭＳ Ｐゴシック" pitchFamily="-105" charset="-128"/>
              </a:rPr>
              <a:t>"</a:t>
            </a:r>
            <a:r>
              <a:rPr lang="en-US" b="1" dirty="0">
                <a:ea typeface="ＭＳ Ｐゴシック" pitchFamily="-105" charset="-128"/>
                <a:cs typeface="ＭＳ Ｐゴシック" pitchFamily="-105" charset="-128"/>
              </a:rPr>
              <a:t>Essential requirements</a:t>
            </a:r>
            <a:r>
              <a:rPr lang="en-US" dirty="0">
                <a:ea typeface="ＭＳ Ｐゴシック" pitchFamily="-105" charset="-128"/>
                <a:cs typeface="ＭＳ Ｐゴシック" pitchFamily="-105" charset="-128"/>
              </a:rPr>
              <a:t> of a course or program refer to the </a:t>
            </a:r>
            <a:r>
              <a:rPr lang="en-US" u="sng" dirty="0">
                <a:solidFill>
                  <a:srgbClr val="002060"/>
                </a:solidFill>
                <a:ea typeface="ＭＳ Ｐゴシック" pitchFamily="-105" charset="-128"/>
                <a:cs typeface="ＭＳ Ｐゴシック" pitchFamily="-105" charset="-128"/>
              </a:rPr>
              <a:t>knowledge</a:t>
            </a:r>
            <a:r>
              <a:rPr lang="en-US" dirty="0">
                <a:ea typeface="ＭＳ Ｐゴシック" pitchFamily="-105" charset="-128"/>
                <a:cs typeface="ＭＳ Ｐゴシック" pitchFamily="-105" charset="-128"/>
              </a:rPr>
              <a:t> and </a:t>
            </a:r>
            <a:r>
              <a:rPr lang="en-US" u="sng" dirty="0">
                <a:ea typeface="ＭＳ Ｐゴシック" pitchFamily="-105" charset="-128"/>
                <a:cs typeface="ＭＳ Ｐゴシック" pitchFamily="-105" charset="-128"/>
              </a:rPr>
              <a:t>skills</a:t>
            </a:r>
            <a:r>
              <a:rPr lang="en-US" dirty="0">
                <a:ea typeface="ＭＳ Ｐゴシック" pitchFamily="-105" charset="-128"/>
                <a:cs typeface="ＭＳ Ｐゴシック" pitchFamily="-105" charset="-128"/>
              </a:rPr>
              <a:t> that must be </a:t>
            </a:r>
            <a:r>
              <a:rPr lang="en-US" u="sng" dirty="0">
                <a:ea typeface="ＭＳ Ｐゴシック" pitchFamily="-105" charset="-128"/>
                <a:cs typeface="ＭＳ Ｐゴシック" pitchFamily="-105" charset="-128"/>
              </a:rPr>
              <a:t>acquired or demonstrated </a:t>
            </a:r>
            <a:r>
              <a:rPr lang="en-US" dirty="0">
                <a:ea typeface="ＭＳ Ｐゴシック" pitchFamily="-105" charset="-128"/>
                <a:cs typeface="ＭＳ Ｐゴシック" pitchFamily="-105" charset="-128"/>
              </a:rPr>
              <a:t>in order for a student to successfully meet the learning objectives of that course or program" (Rose, 2009).</a:t>
            </a:r>
          </a:p>
        </p:txBody>
      </p:sp>
    </p:spTree>
    <p:extLst>
      <p:ext uri="{BB962C8B-B14F-4D97-AF65-F5344CB8AC3E}">
        <p14:creationId xmlns:p14="http://schemas.microsoft.com/office/powerpoint/2010/main" val="3030831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ea typeface="ＭＳ Ｐゴシック" pitchFamily="-105" charset="-128"/>
                <a:cs typeface="ＭＳ Ｐゴシック" pitchFamily="-105" charset="-128"/>
              </a:rPr>
              <a:t>Essential Requirements</a:t>
            </a:r>
          </a:p>
        </p:txBody>
      </p:sp>
      <p:sp>
        <p:nvSpPr>
          <p:cNvPr id="59395" name="Content Placeholder 2"/>
          <p:cNvSpPr>
            <a:spLocks noGrp="1"/>
          </p:cNvSpPr>
          <p:nvPr>
            <p:ph idx="1"/>
          </p:nvPr>
        </p:nvSpPr>
        <p:spPr>
          <a:xfrm>
            <a:off x="258417" y="1447800"/>
            <a:ext cx="11748053" cy="4876800"/>
          </a:xfrm>
        </p:spPr>
        <p:txBody>
          <a:bodyPr>
            <a:normAutofit/>
          </a:bodyPr>
          <a:lstStyle/>
          <a:p>
            <a:r>
              <a:rPr lang="en-US" dirty="0">
                <a:ea typeface="ＭＳ Ｐゴシック" pitchFamily="-105" charset="-128"/>
                <a:cs typeface="ＭＳ Ｐゴシック" pitchFamily="-105" charset="-128"/>
              </a:rPr>
              <a:t>Defined by two factors:</a:t>
            </a:r>
          </a:p>
          <a:p>
            <a:pPr lvl="1"/>
            <a:r>
              <a:rPr lang="en-US" dirty="0"/>
              <a:t>Skills that must be necessarily demonstrated in order to meet the objectives of a course</a:t>
            </a:r>
          </a:p>
          <a:p>
            <a:pPr lvl="1"/>
            <a:r>
              <a:rPr lang="en-US" dirty="0"/>
              <a:t>Skills that must be demonstrated in a prescribed manner</a:t>
            </a:r>
          </a:p>
          <a:p>
            <a:endParaRPr lang="en-US" dirty="0">
              <a:ea typeface="ＭＳ Ｐゴシック" pitchFamily="-65" charset="-128"/>
              <a:cs typeface="ＭＳ Ｐゴシック" pitchFamily="-65" charset="-128"/>
            </a:endParaRPr>
          </a:p>
          <a:p>
            <a:r>
              <a:rPr lang="en-US" dirty="0">
                <a:ea typeface="ＭＳ Ｐゴシック" pitchFamily="-65" charset="-128"/>
                <a:cs typeface="ＭＳ Ｐゴシック" pitchFamily="-65" charset="-128"/>
              </a:rPr>
              <a:t>It is extremely important to not confound the evaluation method with the actual competency.</a:t>
            </a:r>
          </a:p>
          <a:p>
            <a:endParaRPr lang="en-US" dirty="0">
              <a:ea typeface="ＭＳ Ｐゴシック" pitchFamily="-65" charset="-128"/>
              <a:cs typeface="ＭＳ Ｐゴシック" pitchFamily="-65" charset="-128"/>
            </a:endParaRPr>
          </a:p>
          <a:p>
            <a:r>
              <a:rPr lang="en-US" dirty="0">
                <a:ea typeface="ＭＳ Ｐゴシック" pitchFamily="-65" charset="-128"/>
                <a:cs typeface="ＭＳ Ｐゴシック" pitchFamily="-65" charset="-128"/>
              </a:rPr>
              <a:t>For example, if a student must understand how to design, interpret, analyze and troubleshoot a scientific experiment (“competency”), does this mean that the student must perform the experiment unaided (“measurement”)?</a:t>
            </a:r>
          </a:p>
          <a:p>
            <a:pPr lvl="1"/>
            <a:endParaRPr lang="en-US" dirty="0"/>
          </a:p>
          <a:p>
            <a:endParaRPr lang="en-US" dirty="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1723566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a:bodyPr>
          <a:lstStyle/>
          <a:p>
            <a:r>
              <a:rPr lang="en-US" dirty="0">
                <a:ea typeface="ＭＳ Ｐゴシック" pitchFamily="-65" charset="-128"/>
                <a:cs typeface="ＭＳ Ｐゴシック" pitchFamily="-65" charset="-128"/>
              </a:rPr>
              <a:t>Essential Requirements for Education</a:t>
            </a:r>
          </a:p>
        </p:txBody>
      </p:sp>
      <p:sp>
        <p:nvSpPr>
          <p:cNvPr id="48131" name="Content Placeholder 2"/>
          <p:cNvSpPr>
            <a:spLocks noGrp="1"/>
          </p:cNvSpPr>
          <p:nvPr>
            <p:ph idx="1"/>
          </p:nvPr>
        </p:nvSpPr>
        <p:spPr/>
        <p:txBody>
          <a:bodyPr>
            <a:normAutofit/>
          </a:bodyPr>
          <a:lstStyle/>
          <a:p>
            <a:r>
              <a:rPr lang="en-US" dirty="0">
                <a:ea typeface="ＭＳ Ｐゴシック" pitchFamily="-65" charset="-128"/>
                <a:cs typeface="ＭＳ Ｐゴシック" pitchFamily="-65" charset="-128"/>
              </a:rPr>
              <a:t>“General” Essential Requirements (applicable across all disciplines)</a:t>
            </a:r>
          </a:p>
          <a:p>
            <a:endParaRPr lang="en-US" dirty="0">
              <a:ea typeface="ＭＳ Ｐゴシック" pitchFamily="-65" charset="-128"/>
              <a:cs typeface="ＭＳ Ｐゴシック" pitchFamily="-65" charset="-128"/>
            </a:endParaRPr>
          </a:p>
          <a:p>
            <a:r>
              <a:rPr lang="en-US" dirty="0">
                <a:ea typeface="ＭＳ Ｐゴシック" pitchFamily="-65" charset="-128"/>
                <a:cs typeface="ＭＳ Ｐゴシック" pitchFamily="-65" charset="-128"/>
              </a:rPr>
              <a:t>Discipline-Specific Essential Requirements</a:t>
            </a:r>
          </a:p>
          <a:p>
            <a:endParaRPr lang="en-US" dirty="0">
              <a:ea typeface="ＭＳ Ｐゴシック" pitchFamily="-65" charset="-128"/>
              <a:cs typeface="ＭＳ Ｐゴシック" pitchFamily="-65" charset="-128"/>
            </a:endParaRPr>
          </a:p>
          <a:p>
            <a:r>
              <a:rPr lang="en-US" dirty="0">
                <a:ea typeface="ＭＳ Ｐゴシック" pitchFamily="-65" charset="-128"/>
                <a:cs typeface="ＭＳ Ｐゴシック" pitchFamily="-65" charset="-128"/>
              </a:rPr>
              <a:t>Technical Essential Requirements</a:t>
            </a:r>
          </a:p>
          <a:p>
            <a:endParaRPr lang="en-US" dirty="0">
              <a:ea typeface="ＭＳ Ｐゴシック" pitchFamily="-65" charset="-128"/>
              <a:cs typeface="ＭＳ Ｐゴシック" pitchFamily="-65" charset="-128"/>
            </a:endParaRPr>
          </a:p>
          <a:p>
            <a:r>
              <a:rPr lang="en-US" dirty="0">
                <a:ea typeface="ＭＳ Ｐゴシック" pitchFamily="-65" charset="-128"/>
                <a:cs typeface="ＭＳ Ｐゴシック" pitchFamily="-65" charset="-128"/>
              </a:rPr>
              <a:t>“Philosophy of education” issue – what are the universal definitions of essential requirements?</a:t>
            </a:r>
          </a:p>
        </p:txBody>
      </p:sp>
    </p:spTree>
    <p:extLst>
      <p:ext uri="{BB962C8B-B14F-4D97-AF65-F5344CB8AC3E}">
        <p14:creationId xmlns:p14="http://schemas.microsoft.com/office/powerpoint/2010/main" val="14525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ea typeface="ＭＳ Ｐゴシック" pitchFamily="-65" charset="-128"/>
                <a:cs typeface="ＭＳ Ｐゴシック" pitchFamily="-65" charset="-128"/>
              </a:rPr>
              <a:t>Questions for Consideration</a:t>
            </a:r>
          </a:p>
        </p:txBody>
      </p:sp>
      <p:sp>
        <p:nvSpPr>
          <p:cNvPr id="49155" name="Content Placeholder 2"/>
          <p:cNvSpPr>
            <a:spLocks noGrp="1"/>
          </p:cNvSpPr>
          <p:nvPr>
            <p:ph idx="1"/>
          </p:nvPr>
        </p:nvSpPr>
        <p:spPr/>
        <p:txBody>
          <a:bodyPr/>
          <a:lstStyle/>
          <a:p>
            <a:r>
              <a:rPr lang="en-US">
                <a:ea typeface="ＭＳ Ｐゴシック" pitchFamily="-65" charset="-128"/>
                <a:cs typeface="ＭＳ Ｐゴシック" pitchFamily="-65" charset="-128"/>
              </a:rPr>
              <a:t>What is being tested? </a:t>
            </a:r>
          </a:p>
          <a:p>
            <a:r>
              <a:rPr lang="en-US">
                <a:ea typeface="ＭＳ Ｐゴシック" pitchFamily="-65" charset="-128"/>
                <a:cs typeface="ＭＳ Ｐゴシック" pitchFamily="-65" charset="-128"/>
              </a:rPr>
              <a:t>What is the nature of the task? </a:t>
            </a:r>
          </a:p>
          <a:p>
            <a:r>
              <a:rPr lang="en-US">
                <a:ea typeface="ＭＳ Ｐゴシック" pitchFamily="-65" charset="-128"/>
                <a:cs typeface="ＭＳ Ｐゴシック" pitchFamily="-65" charset="-128"/>
              </a:rPr>
              <a:t>Does it have to be done in only one way?</a:t>
            </a:r>
          </a:p>
          <a:p>
            <a:pPr lvl="1"/>
            <a:r>
              <a:rPr lang="en-US"/>
              <a:t>If so, why? </a:t>
            </a:r>
          </a:p>
          <a:p>
            <a:r>
              <a:rPr lang="en-US">
                <a:ea typeface="ＭＳ Ｐゴシック" pitchFamily="-65" charset="-128"/>
                <a:cs typeface="ＭＳ Ｐゴシック" pitchFamily="-65" charset="-128"/>
              </a:rPr>
              <a:t>Will performing this task in an alternative manner ultimately interfere with the student’s successful performance in the discipline, program or course?</a:t>
            </a:r>
          </a:p>
        </p:txBody>
      </p:sp>
    </p:spTree>
    <p:extLst>
      <p:ext uri="{BB962C8B-B14F-4D97-AF65-F5344CB8AC3E}">
        <p14:creationId xmlns:p14="http://schemas.microsoft.com/office/powerpoint/2010/main" val="1622479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178904" y="0"/>
            <a:ext cx="11817626" cy="1143000"/>
          </a:xfrm>
          <a:prstGeom prst="rect">
            <a:avLst/>
          </a:prstGeom>
          <a:noFill/>
          <a:ln>
            <a:noFill/>
          </a:ln>
        </p:spPr>
        <p:txBody>
          <a:bodyPr vert="horz" lIns="91425" tIns="45700" rIns="91425" bIns="45700" rtlCol="0" anchor="ctr" anchorCtr="0">
            <a:noAutofit/>
          </a:bodyPr>
          <a:lstStyle/>
          <a:p>
            <a:pPr>
              <a:spcBef>
                <a:spcPts val="0"/>
              </a:spcBef>
              <a:buClr>
                <a:schemeClr val="lt1"/>
              </a:buClr>
              <a:buSzPct val="25000"/>
            </a:pPr>
            <a:r>
              <a:rPr lang="en-US" sz="3600" dirty="0"/>
              <a:t>What is Universal Design?</a:t>
            </a:r>
          </a:p>
        </p:txBody>
      </p:sp>
      <p:sp>
        <p:nvSpPr>
          <p:cNvPr id="117" name="Shape 117"/>
          <p:cNvSpPr txBox="1">
            <a:spLocks noGrp="1"/>
          </p:cNvSpPr>
          <p:nvPr>
            <p:ph type="body" idx="1"/>
          </p:nvPr>
        </p:nvSpPr>
        <p:spPr>
          <a:xfrm>
            <a:off x="178904" y="1600201"/>
            <a:ext cx="11887200" cy="4525963"/>
          </a:xfrm>
          <a:prstGeom prst="rect">
            <a:avLst/>
          </a:prstGeom>
          <a:noFill/>
          <a:ln>
            <a:noFill/>
          </a:ln>
        </p:spPr>
        <p:txBody>
          <a:bodyPr vert="horz" lIns="91425" tIns="45700" rIns="91425" bIns="45700" rtlCol="0" anchor="t" anchorCtr="0">
            <a:noAutofit/>
          </a:bodyPr>
          <a:lstStyle/>
          <a:p>
            <a:pPr marL="457200" indent="-342900">
              <a:spcBef>
                <a:spcPts val="0"/>
              </a:spcBef>
              <a:buSzPct val="100000"/>
              <a:buFont typeface="Calibri"/>
            </a:pPr>
            <a:r>
              <a:rPr lang="en-US" sz="2400" dirty="0">
                <a:highlight>
                  <a:srgbClr val="FFFFFF"/>
                </a:highlight>
                <a:latin typeface="Verdana" charset="0"/>
                <a:ea typeface="Verdana" charset="0"/>
                <a:cs typeface="Verdana" charset="0"/>
                <a:sym typeface="Arial"/>
              </a:rPr>
              <a:t>Universal Design (UD) is geared towards creating barrier-free environments for everyone and consequently, is often promoted as a panacea to the challenges of individualized accommodation.</a:t>
            </a:r>
          </a:p>
          <a:p>
            <a:pPr marL="457200" indent="-342900">
              <a:spcBef>
                <a:spcPts val="0"/>
              </a:spcBef>
              <a:buSzPct val="100000"/>
              <a:buFont typeface="Calibri"/>
            </a:pPr>
            <a:endParaRPr lang="en-US" sz="2400" dirty="0">
              <a:highlight>
                <a:srgbClr val="FFFFFF"/>
              </a:highlight>
              <a:latin typeface="Verdana" charset="0"/>
              <a:ea typeface="Verdana" charset="0"/>
              <a:cs typeface="Verdana" charset="0"/>
              <a:sym typeface="Arial"/>
            </a:endParaRPr>
          </a:p>
          <a:p>
            <a:pPr marL="457200" indent="-342900">
              <a:spcBef>
                <a:spcPts val="0"/>
              </a:spcBef>
              <a:buSzPct val="100000"/>
              <a:buFont typeface="Calibri"/>
            </a:pPr>
            <a:r>
              <a:rPr lang="en-US" sz="2400" dirty="0">
                <a:highlight>
                  <a:srgbClr val="FFFFFF"/>
                </a:highlight>
                <a:latin typeface="Verdana" charset="0"/>
                <a:ea typeface="Verdana" charset="0"/>
                <a:cs typeface="Verdana" charset="0"/>
                <a:sym typeface="Arial"/>
              </a:rPr>
              <a:t>UD is intended to ensure that products and environments are “usable by all people, to the greatest extent possible, without the need for adaptation or specialized design” (The Center for Universal Design, 1997).</a:t>
            </a:r>
          </a:p>
          <a:p>
            <a:pPr marL="0" indent="0">
              <a:spcBef>
                <a:spcPts val="0"/>
              </a:spcBef>
              <a:buNone/>
            </a:pPr>
            <a:endParaRPr sz="2400" dirty="0">
              <a:highlight>
                <a:srgbClr val="FFFFFF"/>
              </a:highlight>
              <a:latin typeface="Verdana" charset="0"/>
              <a:ea typeface="Verdana" charset="0"/>
              <a:cs typeface="Verdana" charset="0"/>
              <a:sym typeface="Arial"/>
            </a:endParaRPr>
          </a:p>
        </p:txBody>
      </p:sp>
    </p:spTree>
    <p:extLst>
      <p:ext uri="{BB962C8B-B14F-4D97-AF65-F5344CB8AC3E}">
        <p14:creationId xmlns:p14="http://schemas.microsoft.com/office/powerpoint/2010/main" val="1049152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28615-7C0C-0B47-874D-30C1153A7CCA}"/>
              </a:ext>
            </a:extLst>
          </p:cNvPr>
          <p:cNvSpPr>
            <a:spLocks noGrp="1"/>
          </p:cNvSpPr>
          <p:nvPr>
            <p:ph type="title"/>
          </p:nvPr>
        </p:nvSpPr>
        <p:spPr/>
        <p:txBody>
          <a:bodyPr/>
          <a:lstStyle/>
          <a:p>
            <a:r>
              <a:rPr lang="en-US" dirty="0"/>
              <a:t>Universal Design (UD) in the Learning Environment</a:t>
            </a:r>
          </a:p>
        </p:txBody>
      </p:sp>
      <p:sp>
        <p:nvSpPr>
          <p:cNvPr id="3" name="Content Placeholder 2">
            <a:extLst>
              <a:ext uri="{FF2B5EF4-FFF2-40B4-BE49-F238E27FC236}">
                <a16:creationId xmlns:a16="http://schemas.microsoft.com/office/drawing/2014/main" id="{8A48256D-5477-C546-A943-317006CD1E37}"/>
              </a:ext>
            </a:extLst>
          </p:cNvPr>
          <p:cNvSpPr>
            <a:spLocks noGrp="1"/>
          </p:cNvSpPr>
          <p:nvPr>
            <p:ph idx="1"/>
          </p:nvPr>
        </p:nvSpPr>
        <p:spPr/>
        <p:txBody>
          <a:bodyPr/>
          <a:lstStyle/>
          <a:p>
            <a:r>
              <a:rPr lang="en-US" dirty="0"/>
              <a:t>The Physical UD Model </a:t>
            </a:r>
            <a:r>
              <a:rPr lang="en-US" dirty="0">
                <a:sym typeface="Wingdings" pitchFamily="2" charset="2"/>
              </a:rPr>
              <a:t> Equity and equality of USE</a:t>
            </a:r>
          </a:p>
          <a:p>
            <a:endParaRPr lang="en-US" dirty="0">
              <a:sym typeface="Wingdings" pitchFamily="2" charset="2"/>
            </a:endParaRPr>
          </a:p>
          <a:p>
            <a:r>
              <a:rPr lang="en-US" dirty="0"/>
              <a:t>The Learning UD Model </a:t>
            </a:r>
            <a:r>
              <a:rPr lang="en-US" dirty="0">
                <a:sym typeface="Wingdings" pitchFamily="2" charset="2"/>
              </a:rPr>
              <a:t> Equity and equality of ENGAGEMENT with information</a:t>
            </a:r>
          </a:p>
          <a:p>
            <a:endParaRPr lang="en-US" dirty="0">
              <a:sym typeface="Wingdings" pitchFamily="2" charset="2"/>
            </a:endParaRPr>
          </a:p>
          <a:p>
            <a:r>
              <a:rPr lang="en-US" dirty="0">
                <a:sym typeface="Wingdings" pitchFamily="2" charset="2"/>
              </a:rPr>
              <a:t>The Cultural UD Model  Equity and equality of PERSONAL INTERACTION</a:t>
            </a:r>
            <a:endParaRPr lang="en-US" dirty="0"/>
          </a:p>
          <a:p>
            <a:endParaRPr lang="en-US" dirty="0"/>
          </a:p>
        </p:txBody>
      </p:sp>
    </p:spTree>
    <p:extLst>
      <p:ext uri="{BB962C8B-B14F-4D97-AF65-F5344CB8AC3E}">
        <p14:creationId xmlns:p14="http://schemas.microsoft.com/office/powerpoint/2010/main" val="1284822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2E1C-09E1-C74D-B260-1D3D803E0995}"/>
              </a:ext>
            </a:extLst>
          </p:cNvPr>
          <p:cNvSpPr>
            <a:spLocks noGrp="1"/>
          </p:cNvSpPr>
          <p:nvPr>
            <p:ph type="title"/>
          </p:nvPr>
        </p:nvSpPr>
        <p:spPr/>
        <p:txBody>
          <a:bodyPr/>
          <a:lstStyle/>
          <a:p>
            <a:r>
              <a:rPr lang="en-US" dirty="0"/>
              <a:t>The Physical UD Model</a:t>
            </a:r>
          </a:p>
        </p:txBody>
      </p:sp>
      <p:sp>
        <p:nvSpPr>
          <p:cNvPr id="3" name="Content Placeholder 2">
            <a:extLst>
              <a:ext uri="{FF2B5EF4-FFF2-40B4-BE49-F238E27FC236}">
                <a16:creationId xmlns:a16="http://schemas.microsoft.com/office/drawing/2014/main" id="{FDB8E072-3893-EA49-9DEC-852EC9AB20F8}"/>
              </a:ext>
            </a:extLst>
          </p:cNvPr>
          <p:cNvSpPr>
            <a:spLocks noGrp="1"/>
          </p:cNvSpPr>
          <p:nvPr>
            <p:ph idx="1"/>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Equitable use. The design is useful and marketable to people with diverse abilities. </a:t>
            </a:r>
          </a:p>
          <a:p>
            <a:r>
              <a:rPr lang="en-US" dirty="0">
                <a:latin typeface="Verdana" panose="020B0604030504040204" pitchFamily="34" charset="0"/>
                <a:ea typeface="Verdana" panose="020B0604030504040204" pitchFamily="34" charset="0"/>
                <a:cs typeface="Verdana" panose="020B0604030504040204" pitchFamily="34" charset="0"/>
              </a:rPr>
              <a:t>Flexibility in Use.</a:t>
            </a:r>
          </a:p>
          <a:p>
            <a:r>
              <a:rPr lang="en-US" dirty="0">
                <a:latin typeface="Verdana" panose="020B0604030504040204" pitchFamily="34" charset="0"/>
                <a:ea typeface="Verdana" panose="020B0604030504040204" pitchFamily="34" charset="0"/>
                <a:cs typeface="Verdana" panose="020B0604030504040204" pitchFamily="34" charset="0"/>
              </a:rPr>
              <a:t>Simple and intuitive.</a:t>
            </a:r>
          </a:p>
          <a:p>
            <a:r>
              <a:rPr lang="en-US" dirty="0">
                <a:latin typeface="Verdana" panose="020B0604030504040204" pitchFamily="34" charset="0"/>
                <a:ea typeface="Verdana" panose="020B0604030504040204" pitchFamily="34" charset="0"/>
                <a:cs typeface="Verdana" panose="020B0604030504040204" pitchFamily="34" charset="0"/>
              </a:rPr>
              <a:t>Perceptible information.</a:t>
            </a:r>
          </a:p>
          <a:p>
            <a:r>
              <a:rPr lang="en-US" dirty="0">
                <a:latin typeface="Verdana" panose="020B0604030504040204" pitchFamily="34" charset="0"/>
                <a:ea typeface="Verdana" panose="020B0604030504040204" pitchFamily="34" charset="0"/>
                <a:cs typeface="Verdana" panose="020B0604030504040204" pitchFamily="34" charset="0"/>
              </a:rPr>
              <a:t>Tolerance for error.</a:t>
            </a:r>
          </a:p>
          <a:p>
            <a:r>
              <a:rPr lang="en-US" dirty="0">
                <a:latin typeface="Verdana" panose="020B0604030504040204" pitchFamily="34" charset="0"/>
                <a:ea typeface="Verdana" panose="020B0604030504040204" pitchFamily="34" charset="0"/>
                <a:cs typeface="Verdana" panose="020B0604030504040204" pitchFamily="34" charset="0"/>
              </a:rPr>
              <a:t>Low physical effort. </a:t>
            </a:r>
          </a:p>
          <a:p>
            <a:r>
              <a:rPr lang="en-US" dirty="0">
                <a:latin typeface="Verdana" panose="020B0604030504040204" pitchFamily="34" charset="0"/>
                <a:ea typeface="Verdana" panose="020B0604030504040204" pitchFamily="34" charset="0"/>
                <a:cs typeface="Verdana" panose="020B0604030504040204" pitchFamily="34" charset="0"/>
              </a:rPr>
              <a:t>Size and space for approach and use</a:t>
            </a:r>
            <a:endParaRPr lang="en-US" dirty="0"/>
          </a:p>
        </p:txBody>
      </p:sp>
    </p:spTree>
    <p:extLst>
      <p:ext uri="{BB962C8B-B14F-4D97-AF65-F5344CB8AC3E}">
        <p14:creationId xmlns:p14="http://schemas.microsoft.com/office/powerpoint/2010/main" val="1463238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18661" y="0"/>
            <a:ext cx="11688417" cy="1143000"/>
          </a:xfrm>
          <a:prstGeom prst="rect">
            <a:avLst/>
          </a:prstGeom>
          <a:noFill/>
          <a:ln>
            <a:noFill/>
          </a:ln>
        </p:spPr>
        <p:txBody>
          <a:bodyPr vert="horz" lIns="91425" tIns="45700" rIns="91425" bIns="45700" rtlCol="0" anchor="ctr" anchorCtr="0">
            <a:noAutofit/>
          </a:bodyPr>
          <a:lstStyle/>
          <a:p>
            <a:pPr>
              <a:spcBef>
                <a:spcPts val="0"/>
              </a:spcBef>
              <a:buClr>
                <a:schemeClr val="lt1"/>
              </a:buClr>
              <a:buSzPct val="25000"/>
            </a:pPr>
            <a:r>
              <a:rPr lang="en-US" sz="3600" dirty="0"/>
              <a:t>Definition of Universal Design in Learning</a:t>
            </a:r>
          </a:p>
        </p:txBody>
      </p:sp>
      <p:sp>
        <p:nvSpPr>
          <p:cNvPr id="117" name="Shape 117"/>
          <p:cNvSpPr txBox="1">
            <a:spLocks noGrp="1"/>
          </p:cNvSpPr>
          <p:nvPr>
            <p:ph type="body" idx="1"/>
          </p:nvPr>
        </p:nvSpPr>
        <p:spPr>
          <a:xfrm>
            <a:off x="218661" y="1600201"/>
            <a:ext cx="11688417" cy="4525963"/>
          </a:xfrm>
          <a:prstGeom prst="rect">
            <a:avLst/>
          </a:prstGeom>
          <a:noFill/>
          <a:ln>
            <a:noFill/>
          </a:ln>
        </p:spPr>
        <p:txBody>
          <a:bodyPr vert="horz" lIns="91425" tIns="45700" rIns="91425" bIns="45700" rtlCol="0" anchor="t" anchorCtr="0">
            <a:noAutofit/>
          </a:bodyPr>
          <a:lstStyle/>
          <a:p>
            <a:pPr marL="457200" indent="-342900">
              <a:spcBef>
                <a:spcPts val="0"/>
              </a:spcBef>
              <a:buSzPct val="100000"/>
            </a:pPr>
            <a:r>
              <a:rPr lang="en-US" sz="2400" dirty="0">
                <a:highlight>
                  <a:srgbClr val="FFFFFF"/>
                </a:highlight>
                <a:latin typeface="Verdana" charset="0"/>
                <a:ea typeface="Verdana" charset="0"/>
                <a:cs typeface="Verdana" charset="0"/>
                <a:sym typeface="Arial"/>
              </a:rPr>
              <a:t>Derived from UD are Universal Design for Learning, also known as UDL, (Rose &amp; Meyer, 2002) which is focused on ways of displaying knowledge and skill acquisition; and, Universal Design of Instruction (UDI) which is described as ''an approach to course design that seeks to create an appropriate learning environment for all students, including those with disabilities'' (Shaw, 2011, p21).</a:t>
            </a:r>
          </a:p>
          <a:p>
            <a:pPr marL="0" indent="0">
              <a:spcBef>
                <a:spcPts val="0"/>
              </a:spcBef>
              <a:buNone/>
            </a:pPr>
            <a:endParaRPr sz="2400" dirty="0">
              <a:highlight>
                <a:srgbClr val="FFFF00"/>
              </a:highlight>
              <a:latin typeface="Verdana" charset="0"/>
              <a:ea typeface="Verdana" charset="0"/>
              <a:cs typeface="Verdana" charset="0"/>
              <a:sym typeface="Arial"/>
            </a:endParaRPr>
          </a:p>
          <a:p>
            <a:pPr marL="0" indent="0">
              <a:spcBef>
                <a:spcPts val="0"/>
              </a:spcBef>
              <a:buNone/>
            </a:pPr>
            <a:endParaRPr sz="2400" dirty="0">
              <a:highlight>
                <a:srgbClr val="FFFF00"/>
              </a:highlight>
              <a:latin typeface="Verdana" charset="0"/>
              <a:ea typeface="Verdana" charset="0"/>
              <a:cs typeface="Verdana" charset="0"/>
              <a:sym typeface="Arial"/>
            </a:endParaRPr>
          </a:p>
          <a:p>
            <a:pPr marL="342900" indent="-342900">
              <a:spcBef>
                <a:spcPts val="640"/>
              </a:spcBef>
              <a:buClr>
                <a:schemeClr val="dk1"/>
              </a:buClr>
              <a:buSzPct val="100000"/>
              <a:buNone/>
            </a:pPr>
            <a:endParaRPr sz="2400" dirty="0">
              <a:solidFill>
                <a:schemeClr val="dk1"/>
              </a:solidFill>
              <a:latin typeface="Verdana" charset="0"/>
              <a:ea typeface="Verdana" charset="0"/>
              <a:cs typeface="Verdana" charset="0"/>
              <a:sym typeface="Calibri"/>
            </a:endParaRPr>
          </a:p>
        </p:txBody>
      </p:sp>
    </p:spTree>
    <p:extLst>
      <p:ext uri="{BB962C8B-B14F-4D97-AF65-F5344CB8AC3E}">
        <p14:creationId xmlns:p14="http://schemas.microsoft.com/office/powerpoint/2010/main" val="3814720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352D-DFEE-F644-9207-1F7098BA0445}"/>
              </a:ext>
            </a:extLst>
          </p:cNvPr>
          <p:cNvSpPr>
            <a:spLocks noGrp="1"/>
          </p:cNvSpPr>
          <p:nvPr>
            <p:ph type="title"/>
          </p:nvPr>
        </p:nvSpPr>
        <p:spPr/>
        <p:txBody>
          <a:bodyPr/>
          <a:lstStyle/>
          <a:p>
            <a:r>
              <a:rPr lang="en-US" dirty="0"/>
              <a:t>The Learning UD Model</a:t>
            </a:r>
          </a:p>
        </p:txBody>
      </p:sp>
      <p:sp>
        <p:nvSpPr>
          <p:cNvPr id="3" name="Content Placeholder 2">
            <a:extLst>
              <a:ext uri="{FF2B5EF4-FFF2-40B4-BE49-F238E27FC236}">
                <a16:creationId xmlns:a16="http://schemas.microsoft.com/office/drawing/2014/main" id="{1A9A471D-A3B3-724D-A4C8-42F23BB1A5D8}"/>
              </a:ext>
            </a:extLst>
          </p:cNvPr>
          <p:cNvSpPr>
            <a:spLocks noGrp="1"/>
          </p:cNvSpPr>
          <p:nvPr>
            <p:ph idx="1"/>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Multiple means of representation-give learners various ways of acquiring information and knowledge</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Multiple means of expression-provide learners alternatives for demonstrating what they know</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Multiple means of engagement-tap into learners' interests, offer appropriate challenges, and increase motivation</a:t>
            </a:r>
          </a:p>
          <a:p>
            <a:endParaRPr lang="en-US" dirty="0"/>
          </a:p>
        </p:txBody>
      </p:sp>
    </p:spTree>
    <p:extLst>
      <p:ext uri="{BB962C8B-B14F-4D97-AF65-F5344CB8AC3E}">
        <p14:creationId xmlns:p14="http://schemas.microsoft.com/office/powerpoint/2010/main" val="37187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00B87-C0E2-2D4D-AC94-BF6EA59318B4}"/>
              </a:ext>
            </a:extLst>
          </p:cNvPr>
          <p:cNvSpPr>
            <a:spLocks noGrp="1"/>
          </p:cNvSpPr>
          <p:nvPr>
            <p:ph type="title"/>
          </p:nvPr>
        </p:nvSpPr>
        <p:spPr/>
        <p:txBody>
          <a:bodyPr/>
          <a:lstStyle/>
          <a:p>
            <a:r>
              <a:rPr lang="en-US" dirty="0"/>
              <a:t>Acknowledgements</a:t>
            </a:r>
          </a:p>
        </p:txBody>
      </p:sp>
      <p:sp>
        <p:nvSpPr>
          <p:cNvPr id="3" name="Content Placeholder 2">
            <a:extLst>
              <a:ext uri="{FF2B5EF4-FFF2-40B4-BE49-F238E27FC236}">
                <a16:creationId xmlns:a16="http://schemas.microsoft.com/office/drawing/2014/main" id="{D19C4B7B-664A-234E-A150-0D1063FD196E}"/>
              </a:ext>
            </a:extLst>
          </p:cNvPr>
          <p:cNvSpPr>
            <a:spLocks noGrp="1"/>
          </p:cNvSpPr>
          <p:nvPr>
            <p:ph idx="1"/>
          </p:nvPr>
        </p:nvSpPr>
        <p:spPr/>
        <p:txBody>
          <a:bodyPr/>
          <a:lstStyle/>
          <a:p>
            <a:r>
              <a:rPr lang="en-US" dirty="0"/>
              <a:t>Presentation based on </a:t>
            </a:r>
            <a:r>
              <a:rPr lang="en-US" i="1" dirty="0"/>
              <a:t>Creating a Culture of Accessibility in the Sciences </a:t>
            </a:r>
            <a:r>
              <a:rPr lang="en-US" dirty="0"/>
              <a:t>(Academic Press, 2016)</a:t>
            </a:r>
          </a:p>
          <a:p>
            <a:endParaRPr lang="en-US" dirty="0"/>
          </a:p>
          <a:p>
            <a:r>
              <a:rPr lang="en-US" dirty="0"/>
              <a:t>Primary Collaborator: A. R. Latour</a:t>
            </a:r>
          </a:p>
        </p:txBody>
      </p:sp>
    </p:spTree>
    <p:extLst>
      <p:ext uri="{BB962C8B-B14F-4D97-AF65-F5344CB8AC3E}">
        <p14:creationId xmlns:p14="http://schemas.microsoft.com/office/powerpoint/2010/main" val="1541757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0908F-165F-9741-9E11-D8F4102D1FF1}"/>
              </a:ext>
            </a:extLst>
          </p:cNvPr>
          <p:cNvSpPr>
            <a:spLocks noGrp="1"/>
          </p:cNvSpPr>
          <p:nvPr>
            <p:ph type="title"/>
          </p:nvPr>
        </p:nvSpPr>
        <p:spPr/>
        <p:txBody>
          <a:bodyPr/>
          <a:lstStyle/>
          <a:p>
            <a:r>
              <a:rPr lang="en-US" dirty="0"/>
              <a:t>The Cultural UD Model</a:t>
            </a:r>
          </a:p>
        </p:txBody>
      </p:sp>
      <p:sp>
        <p:nvSpPr>
          <p:cNvPr id="3" name="Content Placeholder 2">
            <a:extLst>
              <a:ext uri="{FF2B5EF4-FFF2-40B4-BE49-F238E27FC236}">
                <a16:creationId xmlns:a16="http://schemas.microsoft.com/office/drawing/2014/main" id="{D1796146-A4BD-6C4E-8BCB-2439BCB059A8}"/>
              </a:ext>
            </a:extLst>
          </p:cNvPr>
          <p:cNvSpPr>
            <a:spLocks noGrp="1"/>
          </p:cNvSpPr>
          <p:nvPr>
            <p:ph idx="1"/>
          </p:nvPr>
        </p:nvSpPr>
        <p:spPr/>
        <p:txBody>
          <a:bodyPr/>
          <a:lstStyle/>
          <a:p>
            <a:r>
              <a:rPr lang="en-US" dirty="0"/>
              <a:t>Flexibility</a:t>
            </a:r>
          </a:p>
          <a:p>
            <a:r>
              <a:rPr lang="en-US" dirty="0"/>
              <a:t>Creativity</a:t>
            </a:r>
          </a:p>
          <a:p>
            <a:r>
              <a:rPr lang="en-US" dirty="0"/>
              <a:t>Collaboration</a:t>
            </a:r>
          </a:p>
          <a:p>
            <a:r>
              <a:rPr lang="en-US" dirty="0"/>
              <a:t>Proactiveness</a:t>
            </a:r>
          </a:p>
          <a:p>
            <a:r>
              <a:rPr lang="en-US" dirty="0"/>
              <a:t>Transparency</a:t>
            </a:r>
          </a:p>
          <a:p>
            <a:r>
              <a:rPr lang="en-US" dirty="0"/>
              <a:t>Respectful of social identities</a:t>
            </a:r>
          </a:p>
          <a:p>
            <a:r>
              <a:rPr lang="en-US" dirty="0"/>
              <a:t>Respectful of job requirements</a:t>
            </a:r>
          </a:p>
        </p:txBody>
      </p:sp>
    </p:spTree>
    <p:extLst>
      <p:ext uri="{BB962C8B-B14F-4D97-AF65-F5344CB8AC3E}">
        <p14:creationId xmlns:p14="http://schemas.microsoft.com/office/powerpoint/2010/main" val="725712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Inclusive Teaching Practices</a:t>
            </a:r>
          </a:p>
        </p:txBody>
      </p:sp>
      <p:sp>
        <p:nvSpPr>
          <p:cNvPr id="3" name="Text Placeholder 2"/>
          <p:cNvSpPr>
            <a:spLocks noGrp="1"/>
          </p:cNvSpPr>
          <p:nvPr>
            <p:ph type="body" idx="1"/>
          </p:nvPr>
        </p:nvSpPr>
        <p:spPr/>
        <p:txBody>
          <a:bodyPr/>
          <a:lstStyle/>
          <a:p>
            <a:r>
              <a:rPr lang="en-US" dirty="0"/>
              <a:t>Inclusive teaching strategies refer to any number of teaching approaches that address the needs of students with a variety of backgrounds, learning styles, and abilities. These strategies contribute to an overall inclusive learning environment, in which students feel equally valued.</a:t>
            </a:r>
          </a:p>
          <a:p>
            <a:endParaRPr lang="en-US" dirty="0"/>
          </a:p>
          <a:p>
            <a:r>
              <a:rPr lang="en-US" dirty="0"/>
              <a:t>Inclusive of:</a:t>
            </a:r>
          </a:p>
          <a:p>
            <a:pPr lvl="1"/>
            <a:r>
              <a:rPr lang="en-US" dirty="0"/>
              <a:t>UDL/UDI</a:t>
            </a:r>
          </a:p>
          <a:p>
            <a:pPr lvl="1"/>
            <a:r>
              <a:rPr lang="en-US" dirty="0"/>
              <a:t>Differentiated Instruction</a:t>
            </a:r>
          </a:p>
          <a:p>
            <a:pPr lvl="1"/>
            <a:r>
              <a:rPr lang="en-US" dirty="0"/>
              <a:t>Individualized Accommodations</a:t>
            </a:r>
          </a:p>
        </p:txBody>
      </p:sp>
    </p:spTree>
    <p:extLst>
      <p:ext uri="{BB962C8B-B14F-4D97-AF65-F5344CB8AC3E}">
        <p14:creationId xmlns:p14="http://schemas.microsoft.com/office/powerpoint/2010/main" val="1260230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Inclusive Teaching Practices</a:t>
            </a:r>
          </a:p>
        </p:txBody>
      </p:sp>
      <p:sp>
        <p:nvSpPr>
          <p:cNvPr id="3" name="Content Placeholder 2"/>
          <p:cNvSpPr>
            <a:spLocks noGrp="1"/>
          </p:cNvSpPr>
          <p:nvPr>
            <p:ph idx="1"/>
          </p:nvPr>
        </p:nvSpPr>
        <p:spPr/>
        <p:txBody>
          <a:bodyPr/>
          <a:lstStyle/>
          <a:p>
            <a:r>
              <a:rPr lang="en-US" dirty="0"/>
              <a:t>Inclusion as a process to respond to diversity</a:t>
            </a:r>
          </a:p>
          <a:p>
            <a:r>
              <a:rPr lang="en-US" dirty="0"/>
              <a:t>Makes hidden curriculum explicit</a:t>
            </a:r>
          </a:p>
          <a:p>
            <a:r>
              <a:rPr lang="en-US" dirty="0"/>
              <a:t>Defined essential requirements</a:t>
            </a:r>
          </a:p>
          <a:p>
            <a:r>
              <a:rPr lang="en-US" dirty="0"/>
              <a:t>Use of Differentiated instruction: Data gathering in the course of teaching as a way to inform, modify instruction for groups of students </a:t>
            </a:r>
            <a:r>
              <a:rPr lang="en-US" i="1" dirty="0"/>
              <a:t>as a course progresses</a:t>
            </a:r>
            <a:endParaRPr lang="en-US" dirty="0"/>
          </a:p>
          <a:p>
            <a:r>
              <a:rPr lang="en-US" dirty="0"/>
              <a:t>Full participation: quality of the student experience</a:t>
            </a:r>
          </a:p>
        </p:txBody>
      </p:sp>
    </p:spTree>
    <p:extLst>
      <p:ext uri="{BB962C8B-B14F-4D97-AF65-F5344CB8AC3E}">
        <p14:creationId xmlns:p14="http://schemas.microsoft.com/office/powerpoint/2010/main" val="4257429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8A63F-B0F6-439A-9F3B-8C0A8A893623}"/>
              </a:ext>
            </a:extLst>
          </p:cNvPr>
          <p:cNvSpPr>
            <a:spLocks noGrp="1"/>
          </p:cNvSpPr>
          <p:nvPr>
            <p:ph type="title"/>
          </p:nvPr>
        </p:nvSpPr>
        <p:spPr/>
        <p:txBody>
          <a:bodyPr/>
          <a:lstStyle/>
          <a:p>
            <a:r>
              <a:rPr lang="en-CA" dirty="0"/>
              <a:t>Differentiated Instruction</a:t>
            </a:r>
          </a:p>
        </p:txBody>
      </p:sp>
      <p:sp>
        <p:nvSpPr>
          <p:cNvPr id="3" name="Content Placeholder 2">
            <a:extLst>
              <a:ext uri="{FF2B5EF4-FFF2-40B4-BE49-F238E27FC236}">
                <a16:creationId xmlns:a16="http://schemas.microsoft.com/office/drawing/2014/main" id="{FA86FF94-B049-40B1-B6C4-999D42C67218}"/>
              </a:ext>
            </a:extLst>
          </p:cNvPr>
          <p:cNvSpPr>
            <a:spLocks noGrp="1"/>
          </p:cNvSpPr>
          <p:nvPr>
            <p:ph idx="1"/>
          </p:nvPr>
        </p:nvSpPr>
        <p:spPr/>
        <p:txBody>
          <a:bodyPr/>
          <a:lstStyle/>
          <a:p>
            <a:r>
              <a:rPr lang="en-US" dirty="0"/>
              <a:t>Differentiated instruction: Data gathering in the course of teaching as a way to inform, modify instruction as a course progresses</a:t>
            </a:r>
          </a:p>
          <a:p>
            <a:pPr marL="457200" lvl="1" indent="0">
              <a:buNone/>
            </a:pPr>
            <a:r>
              <a:rPr lang="en-US" dirty="0"/>
              <a:t>	</a:t>
            </a:r>
            <a:r>
              <a:rPr lang="en-US" dirty="0">
                <a:sym typeface="Wingdings" panose="05000000000000000000" pitchFamily="2" charset="2"/>
              </a:rPr>
              <a:t></a:t>
            </a:r>
            <a:r>
              <a:rPr lang="en-US" dirty="0"/>
              <a:t>instructor can differentiate the materials, process, assessments, environment</a:t>
            </a:r>
          </a:p>
          <a:p>
            <a:pPr marL="0" indent="0">
              <a:buNone/>
            </a:pPr>
            <a:endParaRPr lang="en-CA" dirty="0"/>
          </a:p>
        </p:txBody>
      </p:sp>
    </p:spTree>
    <p:extLst>
      <p:ext uri="{BB962C8B-B14F-4D97-AF65-F5344CB8AC3E}">
        <p14:creationId xmlns:p14="http://schemas.microsoft.com/office/powerpoint/2010/main" val="14754122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Data Gathering in Differentiated Instruction </a:t>
            </a:r>
            <a:r>
              <a:rPr lang="en-US" dirty="0">
                <a:sym typeface="Wingdings" panose="05000000000000000000" pitchFamily="2" charset="2"/>
              </a:rPr>
              <a:t> </a:t>
            </a:r>
            <a:r>
              <a:rPr lang="en-US" dirty="0"/>
              <a:t>Assessment</a:t>
            </a:r>
          </a:p>
        </p:txBody>
      </p:sp>
      <p:sp>
        <p:nvSpPr>
          <p:cNvPr id="3" name="Content Placeholder 2"/>
          <p:cNvSpPr>
            <a:spLocks noGrp="1"/>
          </p:cNvSpPr>
          <p:nvPr>
            <p:ph idx="1"/>
          </p:nvPr>
        </p:nvSpPr>
        <p:spPr/>
        <p:txBody>
          <a:bodyPr>
            <a:normAutofit lnSpcReduction="10000"/>
          </a:bodyPr>
          <a:lstStyle/>
          <a:p>
            <a:r>
              <a:rPr lang="en-US" dirty="0"/>
              <a:t>Assessment </a:t>
            </a:r>
            <a:r>
              <a:rPr lang="en-US" i="1" dirty="0"/>
              <a:t>for</a:t>
            </a:r>
            <a:r>
              <a:rPr lang="en-US" dirty="0"/>
              <a:t> learning </a:t>
            </a:r>
          </a:p>
          <a:p>
            <a:r>
              <a:rPr lang="en-US" dirty="0"/>
              <a:t>Assessments </a:t>
            </a:r>
            <a:r>
              <a:rPr lang="en-US" i="1" dirty="0"/>
              <a:t>as</a:t>
            </a:r>
            <a:r>
              <a:rPr lang="en-US" dirty="0"/>
              <a:t> learning</a:t>
            </a:r>
          </a:p>
          <a:p>
            <a:r>
              <a:rPr lang="en-US" dirty="0"/>
              <a:t>Assessments </a:t>
            </a:r>
            <a:r>
              <a:rPr lang="en-US" i="1" dirty="0"/>
              <a:t>of</a:t>
            </a:r>
            <a:r>
              <a:rPr lang="en-US" dirty="0"/>
              <a:t> learning</a:t>
            </a:r>
          </a:p>
          <a:p>
            <a:r>
              <a:rPr lang="en-US" dirty="0"/>
              <a:t>Formative vs summative assessment</a:t>
            </a:r>
          </a:p>
          <a:p>
            <a:endParaRPr lang="en-US" dirty="0"/>
          </a:p>
          <a:p>
            <a:r>
              <a:rPr lang="en-US" dirty="0"/>
              <a:t>TIMELY FEEDBACK to students	</a:t>
            </a:r>
          </a:p>
          <a:p>
            <a:endParaRPr lang="en-US" dirty="0"/>
          </a:p>
          <a:p>
            <a:r>
              <a:rPr lang="en-US" dirty="0"/>
              <a:t>In the online learning context, this is more difficult…</a:t>
            </a:r>
          </a:p>
          <a:p>
            <a:pPr lvl="1"/>
            <a:r>
              <a:rPr lang="en-US" dirty="0"/>
              <a:t>…But not </a:t>
            </a:r>
            <a:r>
              <a:rPr lang="en-US" dirty="0" err="1"/>
              <a:t>imposible</a:t>
            </a:r>
            <a:r>
              <a:rPr lang="en-US" dirty="0"/>
              <a:t>!</a:t>
            </a:r>
          </a:p>
        </p:txBody>
      </p:sp>
    </p:spTree>
    <p:extLst>
      <p:ext uri="{BB962C8B-B14F-4D97-AF65-F5344CB8AC3E}">
        <p14:creationId xmlns:p14="http://schemas.microsoft.com/office/powerpoint/2010/main" val="3774560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81E09-2B2E-9B41-83DB-D4C924B67B16}"/>
              </a:ext>
            </a:extLst>
          </p:cNvPr>
          <p:cNvSpPr>
            <a:spLocks noGrp="1"/>
          </p:cNvSpPr>
          <p:nvPr>
            <p:ph type="title"/>
          </p:nvPr>
        </p:nvSpPr>
        <p:spPr/>
        <p:txBody>
          <a:bodyPr/>
          <a:lstStyle/>
          <a:p>
            <a:r>
              <a:rPr lang="en-US" dirty="0"/>
              <a:t>Data Gathering in an Online Environment</a:t>
            </a:r>
          </a:p>
        </p:txBody>
      </p:sp>
      <p:sp>
        <p:nvSpPr>
          <p:cNvPr id="3" name="Content Placeholder 2">
            <a:extLst>
              <a:ext uri="{FF2B5EF4-FFF2-40B4-BE49-F238E27FC236}">
                <a16:creationId xmlns:a16="http://schemas.microsoft.com/office/drawing/2014/main" id="{187D832C-1224-364E-9E7C-DF75C19EA8B7}"/>
              </a:ext>
            </a:extLst>
          </p:cNvPr>
          <p:cNvSpPr>
            <a:spLocks noGrp="1"/>
          </p:cNvSpPr>
          <p:nvPr>
            <p:ph idx="1"/>
          </p:nvPr>
        </p:nvSpPr>
        <p:spPr/>
        <p:txBody>
          <a:bodyPr/>
          <a:lstStyle/>
          <a:p>
            <a:r>
              <a:rPr lang="en-US" dirty="0"/>
              <a:t>Assessments/assignments</a:t>
            </a:r>
          </a:p>
          <a:p>
            <a:endParaRPr lang="en-US" dirty="0"/>
          </a:p>
          <a:p>
            <a:r>
              <a:rPr lang="en-US" dirty="0"/>
              <a:t>Course discussion boards</a:t>
            </a:r>
          </a:p>
          <a:p>
            <a:endParaRPr lang="en-US" dirty="0"/>
          </a:p>
          <a:p>
            <a:r>
              <a:rPr lang="en-US" dirty="0"/>
              <a:t>Direct communication with students</a:t>
            </a:r>
          </a:p>
        </p:txBody>
      </p:sp>
    </p:spTree>
    <p:extLst>
      <p:ext uri="{BB962C8B-B14F-4D97-AF65-F5344CB8AC3E}">
        <p14:creationId xmlns:p14="http://schemas.microsoft.com/office/powerpoint/2010/main" val="3200533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Effective Accommodations</a:t>
            </a:r>
          </a:p>
        </p:txBody>
      </p:sp>
      <p:sp>
        <p:nvSpPr>
          <p:cNvPr id="3" name="Content Placeholder 2"/>
          <p:cNvSpPr>
            <a:spLocks noGrp="1"/>
          </p:cNvSpPr>
          <p:nvPr>
            <p:ph idx="1"/>
          </p:nvPr>
        </p:nvSpPr>
        <p:spPr/>
        <p:txBody>
          <a:bodyPr/>
          <a:lstStyle/>
          <a:p>
            <a:r>
              <a:rPr lang="en-US" dirty="0"/>
              <a:t>Flexible</a:t>
            </a:r>
          </a:p>
          <a:p>
            <a:r>
              <a:rPr lang="en-US" dirty="0"/>
              <a:t>Individualized</a:t>
            </a:r>
          </a:p>
          <a:p>
            <a:r>
              <a:rPr lang="en-US" dirty="0"/>
              <a:t>Do not modify the essential requirements of a course</a:t>
            </a:r>
          </a:p>
          <a:p>
            <a:r>
              <a:rPr lang="en-US" dirty="0"/>
              <a:t>Designed/implemented and modified in timely manner</a:t>
            </a:r>
          </a:p>
          <a:p>
            <a:r>
              <a:rPr lang="en-US" dirty="0"/>
              <a:t>May be innovative</a:t>
            </a:r>
          </a:p>
          <a:p>
            <a:r>
              <a:rPr lang="en-US" dirty="0"/>
              <a:t>May not be based on precedents</a:t>
            </a:r>
          </a:p>
          <a:p>
            <a:r>
              <a:rPr lang="en-US" dirty="0"/>
              <a:t>Allow authentic participation: access same information</a:t>
            </a:r>
          </a:p>
          <a:p>
            <a:r>
              <a:rPr lang="en-US" dirty="0"/>
              <a:t>They are assessed (monitored) for effectiveness</a:t>
            </a:r>
          </a:p>
        </p:txBody>
      </p:sp>
    </p:spTree>
    <p:extLst>
      <p:ext uri="{BB962C8B-B14F-4D97-AF65-F5344CB8AC3E}">
        <p14:creationId xmlns:p14="http://schemas.microsoft.com/office/powerpoint/2010/main" val="1980878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25E-FA53-D64D-9965-421C8DF467F3}"/>
              </a:ext>
            </a:extLst>
          </p:cNvPr>
          <p:cNvSpPr>
            <a:spLocks noGrp="1"/>
          </p:cNvSpPr>
          <p:nvPr>
            <p:ph type="title"/>
          </p:nvPr>
        </p:nvSpPr>
        <p:spPr/>
        <p:txBody>
          <a:bodyPr/>
          <a:lstStyle/>
          <a:p>
            <a:r>
              <a:rPr lang="en-US" dirty="0"/>
              <a:t>Axiom</a:t>
            </a:r>
          </a:p>
        </p:txBody>
      </p:sp>
      <p:sp>
        <p:nvSpPr>
          <p:cNvPr id="3" name="Content Placeholder 2">
            <a:extLst>
              <a:ext uri="{FF2B5EF4-FFF2-40B4-BE49-F238E27FC236}">
                <a16:creationId xmlns:a16="http://schemas.microsoft.com/office/drawing/2014/main" id="{20DAD10E-2DE1-F34D-9D78-C847A4B33E8F}"/>
              </a:ext>
            </a:extLst>
          </p:cNvPr>
          <p:cNvSpPr>
            <a:spLocks noGrp="1"/>
          </p:cNvSpPr>
          <p:nvPr>
            <p:ph idx="1"/>
          </p:nvPr>
        </p:nvSpPr>
        <p:spPr/>
        <p:txBody>
          <a:bodyPr/>
          <a:lstStyle/>
          <a:p>
            <a:r>
              <a:rPr lang="en-US" dirty="0"/>
              <a:t>“The medium is only part of the message”</a:t>
            </a:r>
          </a:p>
        </p:txBody>
      </p:sp>
    </p:spTree>
    <p:extLst>
      <p:ext uri="{BB962C8B-B14F-4D97-AF65-F5344CB8AC3E}">
        <p14:creationId xmlns:p14="http://schemas.microsoft.com/office/powerpoint/2010/main" val="2065601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49764-AC8C-E04A-8A71-73C02EC95828}"/>
              </a:ext>
            </a:extLst>
          </p:cNvPr>
          <p:cNvSpPr>
            <a:spLocks noGrp="1"/>
          </p:cNvSpPr>
          <p:nvPr>
            <p:ph type="title"/>
          </p:nvPr>
        </p:nvSpPr>
        <p:spPr/>
        <p:txBody>
          <a:bodyPr/>
          <a:lstStyle/>
          <a:p>
            <a:r>
              <a:rPr lang="en-US" dirty="0"/>
              <a:t>In Online Learning Environments…</a:t>
            </a:r>
          </a:p>
        </p:txBody>
      </p:sp>
      <p:sp>
        <p:nvSpPr>
          <p:cNvPr id="3" name="Content Placeholder 2">
            <a:extLst>
              <a:ext uri="{FF2B5EF4-FFF2-40B4-BE49-F238E27FC236}">
                <a16:creationId xmlns:a16="http://schemas.microsoft.com/office/drawing/2014/main" id="{81392B3D-B1D5-094D-80BA-D61F9DE8847D}"/>
              </a:ext>
            </a:extLst>
          </p:cNvPr>
          <p:cNvSpPr>
            <a:spLocks noGrp="1"/>
          </p:cNvSpPr>
          <p:nvPr>
            <p:ph idx="1"/>
          </p:nvPr>
        </p:nvSpPr>
        <p:spPr/>
        <p:txBody>
          <a:bodyPr/>
          <a:lstStyle/>
          <a:p>
            <a:r>
              <a:rPr lang="en-US" dirty="0"/>
              <a:t>Content first, design second</a:t>
            </a:r>
          </a:p>
          <a:p>
            <a:endParaRPr lang="en-US" dirty="0"/>
          </a:p>
          <a:p>
            <a:r>
              <a:rPr lang="en-US" dirty="0"/>
              <a:t>Clear definition of essential requirements/learning objectives and required skills for the course</a:t>
            </a:r>
          </a:p>
          <a:p>
            <a:endParaRPr lang="en-US" dirty="0"/>
          </a:p>
          <a:p>
            <a:r>
              <a:rPr lang="en-US" dirty="0"/>
              <a:t>Built-in flexibility in timelines for assessment</a:t>
            </a:r>
          </a:p>
          <a:p>
            <a:endParaRPr lang="en-US" dirty="0"/>
          </a:p>
          <a:p>
            <a:r>
              <a:rPr lang="en-US" dirty="0"/>
              <a:t>Materials in advance</a:t>
            </a:r>
          </a:p>
        </p:txBody>
      </p:sp>
    </p:spTree>
    <p:extLst>
      <p:ext uri="{BB962C8B-B14F-4D97-AF65-F5344CB8AC3E}">
        <p14:creationId xmlns:p14="http://schemas.microsoft.com/office/powerpoint/2010/main" val="1852102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14D6B-4BEE-4C4C-BC6E-6FC50059FAB7}"/>
              </a:ext>
            </a:extLst>
          </p:cNvPr>
          <p:cNvSpPr>
            <a:spLocks noGrp="1"/>
          </p:cNvSpPr>
          <p:nvPr>
            <p:ph type="title"/>
          </p:nvPr>
        </p:nvSpPr>
        <p:spPr/>
        <p:txBody>
          <a:bodyPr/>
          <a:lstStyle/>
          <a:p>
            <a:r>
              <a:rPr lang="en-US" dirty="0"/>
              <a:t>Multiple Means of Representation…</a:t>
            </a:r>
          </a:p>
        </p:txBody>
      </p:sp>
      <p:sp>
        <p:nvSpPr>
          <p:cNvPr id="3" name="Content Placeholder 2">
            <a:extLst>
              <a:ext uri="{FF2B5EF4-FFF2-40B4-BE49-F238E27FC236}">
                <a16:creationId xmlns:a16="http://schemas.microsoft.com/office/drawing/2014/main" id="{D4979E6D-C6B0-6D4A-9EEA-CA94C5301083}"/>
              </a:ext>
            </a:extLst>
          </p:cNvPr>
          <p:cNvSpPr>
            <a:spLocks noGrp="1"/>
          </p:cNvSpPr>
          <p:nvPr>
            <p:ph idx="1"/>
          </p:nvPr>
        </p:nvSpPr>
        <p:spPr/>
        <p:txBody>
          <a:bodyPr/>
          <a:lstStyle/>
          <a:p>
            <a:r>
              <a:rPr lang="en-US" dirty="0"/>
              <a:t>…Of course key concepts</a:t>
            </a:r>
          </a:p>
          <a:p>
            <a:endParaRPr lang="en-US" dirty="0"/>
          </a:p>
          <a:p>
            <a:r>
              <a:rPr lang="en-US" dirty="0"/>
              <a:t>…Of course materials</a:t>
            </a:r>
          </a:p>
          <a:p>
            <a:pPr lvl="1"/>
            <a:r>
              <a:rPr lang="en-US" dirty="0"/>
              <a:t>Audio, CC and DV video</a:t>
            </a:r>
            <a:r>
              <a:rPr lang="en-US"/>
              <a:t>, written, etc.</a:t>
            </a:r>
            <a:endParaRPr lang="en-US" dirty="0"/>
          </a:p>
          <a:p>
            <a:endParaRPr lang="en-US" dirty="0"/>
          </a:p>
          <a:p>
            <a:r>
              <a:rPr lang="en-US" dirty="0"/>
              <a:t>…Of teaching approaches/styles</a:t>
            </a:r>
          </a:p>
        </p:txBody>
      </p:sp>
    </p:spTree>
    <p:extLst>
      <p:ext uri="{BB962C8B-B14F-4D97-AF65-F5344CB8AC3E}">
        <p14:creationId xmlns:p14="http://schemas.microsoft.com/office/powerpoint/2010/main" val="297114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FF4BF-8E18-904A-B891-C4CDE563E4E9}"/>
              </a:ext>
            </a:extLst>
          </p:cNvPr>
          <p:cNvSpPr>
            <a:spLocks noGrp="1"/>
          </p:cNvSpPr>
          <p:nvPr>
            <p:ph type="title"/>
          </p:nvPr>
        </p:nvSpPr>
        <p:spPr/>
        <p:txBody>
          <a:bodyPr/>
          <a:lstStyle/>
          <a:p>
            <a:r>
              <a:rPr lang="en-US" dirty="0"/>
              <a:t>What is Accessibility?</a:t>
            </a:r>
          </a:p>
        </p:txBody>
      </p:sp>
      <p:sp>
        <p:nvSpPr>
          <p:cNvPr id="3" name="Content Placeholder 2">
            <a:extLst>
              <a:ext uri="{FF2B5EF4-FFF2-40B4-BE49-F238E27FC236}">
                <a16:creationId xmlns:a16="http://schemas.microsoft.com/office/drawing/2014/main" id="{67619367-D37D-2545-A9BA-6ABB4FAFAC74}"/>
              </a:ext>
            </a:extLst>
          </p:cNvPr>
          <p:cNvSpPr>
            <a:spLocks noGrp="1"/>
          </p:cNvSpPr>
          <p:nvPr>
            <p:ph idx="1"/>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Accessibility is the design of systems, policies, processes, and environments to ensure that persons with disabilities have equal access to a given space</a:t>
            </a:r>
          </a:p>
          <a:p>
            <a:endParaRPr lang="en-US" dirty="0"/>
          </a:p>
        </p:txBody>
      </p:sp>
    </p:spTree>
    <p:extLst>
      <p:ext uri="{BB962C8B-B14F-4D97-AF65-F5344CB8AC3E}">
        <p14:creationId xmlns:p14="http://schemas.microsoft.com/office/powerpoint/2010/main" val="10776729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6DAA-637D-834B-9F38-C44411C508F1}"/>
              </a:ext>
            </a:extLst>
          </p:cNvPr>
          <p:cNvSpPr>
            <a:spLocks noGrp="1"/>
          </p:cNvSpPr>
          <p:nvPr>
            <p:ph type="title"/>
          </p:nvPr>
        </p:nvSpPr>
        <p:spPr/>
        <p:txBody>
          <a:bodyPr/>
          <a:lstStyle/>
          <a:p>
            <a:r>
              <a:rPr lang="en-US" dirty="0"/>
              <a:t>Multiple Assessment…</a:t>
            </a:r>
          </a:p>
        </p:txBody>
      </p:sp>
      <p:sp>
        <p:nvSpPr>
          <p:cNvPr id="3" name="Content Placeholder 2">
            <a:extLst>
              <a:ext uri="{FF2B5EF4-FFF2-40B4-BE49-F238E27FC236}">
                <a16:creationId xmlns:a16="http://schemas.microsoft.com/office/drawing/2014/main" id="{4F508F76-8243-1F42-BC4C-4D140B5AE5F8}"/>
              </a:ext>
            </a:extLst>
          </p:cNvPr>
          <p:cNvSpPr>
            <a:spLocks noGrp="1"/>
          </p:cNvSpPr>
          <p:nvPr>
            <p:ph idx="1"/>
          </p:nvPr>
        </p:nvSpPr>
        <p:spPr/>
        <p:txBody>
          <a:bodyPr/>
          <a:lstStyle/>
          <a:p>
            <a:r>
              <a:rPr lang="en-US" dirty="0"/>
              <a:t>…Methods</a:t>
            </a:r>
          </a:p>
          <a:p>
            <a:endParaRPr lang="en-US" dirty="0"/>
          </a:p>
          <a:p>
            <a:r>
              <a:rPr lang="en-US" dirty="0"/>
              <a:t>…Times (during the course)</a:t>
            </a:r>
          </a:p>
          <a:p>
            <a:endParaRPr lang="en-US" dirty="0"/>
          </a:p>
          <a:p>
            <a:r>
              <a:rPr lang="en-US" dirty="0"/>
              <a:t>…Uses (and uses for feedback)</a:t>
            </a:r>
          </a:p>
        </p:txBody>
      </p:sp>
    </p:spTree>
    <p:extLst>
      <p:ext uri="{BB962C8B-B14F-4D97-AF65-F5344CB8AC3E}">
        <p14:creationId xmlns:p14="http://schemas.microsoft.com/office/powerpoint/2010/main" val="360088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590DE-1AB4-A241-98AE-BB7574E898D7}"/>
              </a:ext>
            </a:extLst>
          </p:cNvPr>
          <p:cNvSpPr>
            <a:spLocks noGrp="1"/>
          </p:cNvSpPr>
          <p:nvPr>
            <p:ph type="title"/>
          </p:nvPr>
        </p:nvSpPr>
        <p:spPr/>
        <p:txBody>
          <a:bodyPr/>
          <a:lstStyle/>
          <a:p>
            <a:r>
              <a:rPr lang="en-US" dirty="0"/>
              <a:t>Axiom</a:t>
            </a:r>
          </a:p>
        </p:txBody>
      </p:sp>
      <p:sp>
        <p:nvSpPr>
          <p:cNvPr id="3" name="Content Placeholder 2">
            <a:extLst>
              <a:ext uri="{FF2B5EF4-FFF2-40B4-BE49-F238E27FC236}">
                <a16:creationId xmlns:a16="http://schemas.microsoft.com/office/drawing/2014/main" id="{91D1D298-2F43-E646-AD3A-63328FEFD7D6}"/>
              </a:ext>
            </a:extLst>
          </p:cNvPr>
          <p:cNvSpPr>
            <a:spLocks noGrp="1"/>
          </p:cNvSpPr>
          <p:nvPr>
            <p:ph idx="1"/>
          </p:nvPr>
        </p:nvSpPr>
        <p:spPr/>
        <p:txBody>
          <a:bodyPr/>
          <a:lstStyle/>
          <a:p>
            <a:r>
              <a:rPr lang="en-US" dirty="0"/>
              <a:t>Technology lives in service to course content</a:t>
            </a:r>
          </a:p>
        </p:txBody>
      </p:sp>
    </p:spTree>
    <p:extLst>
      <p:ext uri="{BB962C8B-B14F-4D97-AF65-F5344CB8AC3E}">
        <p14:creationId xmlns:p14="http://schemas.microsoft.com/office/powerpoint/2010/main" val="259480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3B71-E3E5-354A-8317-F9A7DB01E997}"/>
              </a:ext>
            </a:extLst>
          </p:cNvPr>
          <p:cNvSpPr>
            <a:spLocks noGrp="1"/>
          </p:cNvSpPr>
          <p:nvPr>
            <p:ph type="title"/>
          </p:nvPr>
        </p:nvSpPr>
        <p:spPr/>
        <p:txBody>
          <a:bodyPr/>
          <a:lstStyle/>
          <a:p>
            <a:r>
              <a:rPr lang="en-US" dirty="0"/>
              <a:t>Putting It All Together</a:t>
            </a:r>
          </a:p>
        </p:txBody>
      </p:sp>
      <p:sp>
        <p:nvSpPr>
          <p:cNvPr id="3" name="Content Placeholder 2">
            <a:extLst>
              <a:ext uri="{FF2B5EF4-FFF2-40B4-BE49-F238E27FC236}">
                <a16:creationId xmlns:a16="http://schemas.microsoft.com/office/drawing/2014/main" id="{5AD6E3B4-475A-2644-851C-B6D8F1DEAE08}"/>
              </a:ext>
            </a:extLst>
          </p:cNvPr>
          <p:cNvSpPr>
            <a:spLocks noGrp="1"/>
          </p:cNvSpPr>
          <p:nvPr>
            <p:ph idx="1"/>
          </p:nvPr>
        </p:nvSpPr>
        <p:spPr/>
        <p:txBody>
          <a:bodyPr/>
          <a:lstStyle/>
          <a:p>
            <a:r>
              <a:rPr lang="en-US" dirty="0"/>
              <a:t>First, what do we want the students to learn?</a:t>
            </a:r>
          </a:p>
          <a:p>
            <a:endParaRPr lang="en-US" dirty="0"/>
          </a:p>
          <a:p>
            <a:r>
              <a:rPr lang="en-US" dirty="0"/>
              <a:t>Multiple means of representation, engagement and assessment</a:t>
            </a:r>
          </a:p>
          <a:p>
            <a:endParaRPr lang="en-US" dirty="0"/>
          </a:p>
          <a:p>
            <a:r>
              <a:rPr lang="en-US" dirty="0"/>
              <a:t>Accessibility of the platform does not translate to accessibility of the course content</a:t>
            </a:r>
          </a:p>
          <a:p>
            <a:endParaRPr lang="en-US" dirty="0"/>
          </a:p>
          <a:p>
            <a:r>
              <a:rPr lang="en-US" dirty="0"/>
              <a:t>ITP = ER + UDL + DI + IA</a:t>
            </a:r>
          </a:p>
        </p:txBody>
      </p:sp>
    </p:spTree>
    <p:extLst>
      <p:ext uri="{BB962C8B-B14F-4D97-AF65-F5344CB8AC3E}">
        <p14:creationId xmlns:p14="http://schemas.microsoft.com/office/powerpoint/2010/main" val="445001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74BCF-F302-FA44-B184-2D86398246C2}"/>
              </a:ext>
            </a:extLst>
          </p:cNvPr>
          <p:cNvSpPr>
            <a:spLocks noGrp="1"/>
          </p:cNvSpPr>
          <p:nvPr>
            <p:ph type="title"/>
          </p:nvPr>
        </p:nvSpPr>
        <p:spPr/>
        <p:txBody>
          <a:bodyPr/>
          <a:lstStyle/>
          <a:p>
            <a:r>
              <a:rPr lang="en-US" dirty="0"/>
              <a:t>Questions / Discussion</a:t>
            </a:r>
          </a:p>
        </p:txBody>
      </p:sp>
      <p:sp>
        <p:nvSpPr>
          <p:cNvPr id="3" name="Content Placeholder 2">
            <a:extLst>
              <a:ext uri="{FF2B5EF4-FFF2-40B4-BE49-F238E27FC236}">
                <a16:creationId xmlns:a16="http://schemas.microsoft.com/office/drawing/2014/main" id="{F0307ADF-3833-A34F-AA84-9843CD31ACDC}"/>
              </a:ext>
            </a:extLst>
          </p:cNvPr>
          <p:cNvSpPr>
            <a:spLocks noGrp="1"/>
          </p:cNvSpPr>
          <p:nvPr>
            <p:ph idx="1"/>
          </p:nvPr>
        </p:nvSpPr>
        <p:spPr/>
        <p:txBody>
          <a:bodyPr/>
          <a:lstStyle/>
          <a:p>
            <a:r>
              <a:rPr lang="en-US" dirty="0">
                <a:hlinkClick r:id="rId2"/>
              </a:rPr>
              <a:t>Mahadeo.Sukhai@cnib.ca</a:t>
            </a:r>
            <a:endParaRPr lang="en-US" dirty="0"/>
          </a:p>
          <a:p>
            <a:endParaRPr lang="en-US" dirty="0"/>
          </a:p>
        </p:txBody>
      </p:sp>
    </p:spTree>
    <p:extLst>
      <p:ext uri="{BB962C8B-B14F-4D97-AF65-F5344CB8AC3E}">
        <p14:creationId xmlns:p14="http://schemas.microsoft.com/office/powerpoint/2010/main" val="115249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D380A-E87C-4946-BD3E-017F2A077B26}"/>
              </a:ext>
            </a:extLst>
          </p:cNvPr>
          <p:cNvSpPr>
            <a:spLocks noGrp="1"/>
          </p:cNvSpPr>
          <p:nvPr>
            <p:ph type="title"/>
          </p:nvPr>
        </p:nvSpPr>
        <p:spPr/>
        <p:txBody>
          <a:bodyPr/>
          <a:lstStyle/>
          <a:p>
            <a:r>
              <a:rPr lang="en-CA" dirty="0"/>
              <a:t>What is Inclusion?</a:t>
            </a:r>
            <a:endParaRPr lang="en-US" dirty="0"/>
          </a:p>
        </p:txBody>
      </p:sp>
      <p:sp>
        <p:nvSpPr>
          <p:cNvPr id="3" name="Content Placeholder 2">
            <a:extLst>
              <a:ext uri="{FF2B5EF4-FFF2-40B4-BE49-F238E27FC236}">
                <a16:creationId xmlns:a16="http://schemas.microsoft.com/office/drawing/2014/main" id="{DA1A843F-14E4-E644-80B1-771113D4C4E8}"/>
              </a:ext>
            </a:extLst>
          </p:cNvPr>
          <p:cNvSpPr>
            <a:spLocks noGrp="1"/>
          </p:cNvSpPr>
          <p:nvPr>
            <p:ph idx="1"/>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Fostering a sense of belonging engagement and empowerment among all persons, regardless of ability, within a space</a:t>
            </a:r>
            <a:r>
              <a:rPr lang="en-CA" dirty="0">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Tree>
    <p:extLst>
      <p:ext uri="{BB962C8B-B14F-4D97-AF65-F5344CB8AC3E}">
        <p14:creationId xmlns:p14="http://schemas.microsoft.com/office/powerpoint/2010/main" val="4158550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7596B-AC53-FC4B-BA90-5B2B6EC0C3BF}"/>
              </a:ext>
            </a:extLst>
          </p:cNvPr>
          <p:cNvSpPr>
            <a:spLocks noGrp="1"/>
          </p:cNvSpPr>
          <p:nvPr>
            <p:ph type="title"/>
          </p:nvPr>
        </p:nvSpPr>
        <p:spPr/>
        <p:txBody>
          <a:bodyPr/>
          <a:lstStyle/>
          <a:p>
            <a:r>
              <a:rPr lang="en-CA" dirty="0"/>
              <a:t>A Culture of Accessibility and Inclusion (A&amp;I)</a:t>
            </a:r>
            <a:endParaRPr lang="en-US" dirty="0"/>
          </a:p>
        </p:txBody>
      </p:sp>
      <p:sp>
        <p:nvSpPr>
          <p:cNvPr id="3" name="Content Placeholder 2">
            <a:extLst>
              <a:ext uri="{FF2B5EF4-FFF2-40B4-BE49-F238E27FC236}">
                <a16:creationId xmlns:a16="http://schemas.microsoft.com/office/drawing/2014/main" id="{214EE325-694E-9F45-ACA0-3D41F2D060C0}"/>
              </a:ext>
            </a:extLst>
          </p:cNvPr>
          <p:cNvSpPr>
            <a:spLocks noGrp="1"/>
          </p:cNvSpPr>
          <p:nvPr>
            <p:ph idx="1"/>
          </p:nvPr>
        </p:nvSpPr>
        <p:spPr/>
        <p:txBody>
          <a:bodyPr/>
          <a:lstStyle/>
          <a:p>
            <a:pPr lvl="1"/>
            <a:r>
              <a:rPr lang="en-US" dirty="0">
                <a:latin typeface="Verdana" panose="020B0604030504040204" pitchFamily="34" charset="0"/>
                <a:ea typeface="Verdana" panose="020B0604030504040204" pitchFamily="34" charset="0"/>
                <a:cs typeface="Verdana" panose="020B0604030504040204" pitchFamily="34" charset="0"/>
              </a:rPr>
              <a:t>Systems, policies and processes are not enough by themselves to foster accessibility and inclusion</a:t>
            </a:r>
            <a:endParaRPr lang="en-CA" sz="2000" dirty="0">
              <a:latin typeface="Verdana" panose="020B0604030504040204" pitchFamily="34" charset="0"/>
              <a:ea typeface="Verdana" panose="020B0604030504040204" pitchFamily="34" charset="0"/>
              <a:cs typeface="Verdana" panose="020B0604030504040204" pitchFamily="34" charset="0"/>
            </a:endParaRPr>
          </a:p>
          <a:p>
            <a:pPr lvl="1"/>
            <a:endParaRPr lang="en-US" dirty="0">
              <a:latin typeface="Verdana" panose="020B0604030504040204" pitchFamily="34" charset="0"/>
              <a:ea typeface="Verdana" panose="020B0604030504040204" pitchFamily="34" charset="0"/>
              <a:cs typeface="Verdana" panose="020B0604030504040204" pitchFamily="34" charset="0"/>
            </a:endParaRPr>
          </a:p>
          <a:p>
            <a:pPr lvl="1"/>
            <a:r>
              <a:rPr lang="en-US" dirty="0">
                <a:latin typeface="Verdana" panose="020B0604030504040204" pitchFamily="34" charset="0"/>
                <a:ea typeface="Verdana" panose="020B0604030504040204" pitchFamily="34" charset="0"/>
                <a:cs typeface="Verdana" panose="020B0604030504040204" pitchFamily="34" charset="0"/>
              </a:rPr>
              <a:t>Accessibility and inclusion ought to be shared community values, and shared community experiences</a:t>
            </a:r>
            <a:endParaRPr lang="en-CA" sz="2000" dirty="0">
              <a:latin typeface="Verdana" panose="020B0604030504040204" pitchFamily="34" charset="0"/>
              <a:ea typeface="Verdana" panose="020B0604030504040204" pitchFamily="34" charset="0"/>
              <a:cs typeface="Verdana" panose="020B0604030504040204" pitchFamily="34" charset="0"/>
            </a:endParaRPr>
          </a:p>
          <a:p>
            <a:pPr lvl="1"/>
            <a:endParaRPr lang="en-US" dirty="0">
              <a:latin typeface="Verdana" panose="020B0604030504040204" pitchFamily="34" charset="0"/>
              <a:ea typeface="Verdana" panose="020B0604030504040204" pitchFamily="34" charset="0"/>
              <a:cs typeface="Verdana" panose="020B0604030504040204" pitchFamily="34" charset="0"/>
            </a:endParaRPr>
          </a:p>
          <a:p>
            <a:pPr lvl="1"/>
            <a:r>
              <a:rPr lang="en-US" dirty="0">
                <a:latin typeface="Verdana" panose="020B0604030504040204" pitchFamily="34" charset="0"/>
                <a:ea typeface="Verdana" panose="020B0604030504040204" pitchFamily="34" charset="0"/>
                <a:cs typeface="Verdana" panose="020B0604030504040204" pitchFamily="34" charset="0"/>
              </a:rPr>
              <a:t>This act of sharing, evidenced by personal responsibility, defines the culture</a:t>
            </a:r>
            <a:endParaRPr lang="en-CA" sz="20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950330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31C78-2260-4643-9F38-9EB12488DD62}"/>
              </a:ext>
            </a:extLst>
          </p:cNvPr>
          <p:cNvSpPr>
            <a:spLocks noGrp="1"/>
          </p:cNvSpPr>
          <p:nvPr>
            <p:ph type="title"/>
          </p:nvPr>
        </p:nvSpPr>
        <p:spPr/>
        <p:txBody>
          <a:bodyPr/>
          <a:lstStyle/>
          <a:p>
            <a:r>
              <a:rPr lang="en-US" dirty="0"/>
              <a:t>A&amp;I in Education</a:t>
            </a:r>
          </a:p>
        </p:txBody>
      </p:sp>
      <p:sp>
        <p:nvSpPr>
          <p:cNvPr id="3" name="Content Placeholder 2">
            <a:extLst>
              <a:ext uri="{FF2B5EF4-FFF2-40B4-BE49-F238E27FC236}">
                <a16:creationId xmlns:a16="http://schemas.microsoft.com/office/drawing/2014/main" id="{08BC882C-E14A-DE44-B9FC-97463351F6CF}"/>
              </a:ext>
            </a:extLst>
          </p:cNvPr>
          <p:cNvSpPr>
            <a:spLocks noGrp="1"/>
          </p:cNvSpPr>
          <p:nvPr>
            <p:ph idx="1"/>
          </p:nvPr>
        </p:nvSpPr>
        <p:spPr/>
        <p:txBody>
          <a:bodyPr/>
          <a:lstStyle/>
          <a:p>
            <a:r>
              <a:rPr lang="en-US" dirty="0"/>
              <a:t>Proactive vs. Reactive</a:t>
            </a:r>
          </a:p>
          <a:p>
            <a:endParaRPr lang="en-US" dirty="0"/>
          </a:p>
          <a:p>
            <a:r>
              <a:rPr lang="en-US" dirty="0"/>
              <a:t>“Asking for help” vs. environmental solutions</a:t>
            </a:r>
          </a:p>
          <a:p>
            <a:pPr lvl="1"/>
            <a:r>
              <a:rPr lang="en-US" dirty="0"/>
              <a:t>For e.g., Braille and audio in elevators</a:t>
            </a:r>
          </a:p>
          <a:p>
            <a:endParaRPr lang="en-US" dirty="0"/>
          </a:p>
          <a:p>
            <a:r>
              <a:rPr lang="en-US" dirty="0"/>
              <a:t>Individual accommodations vs. Universal Design</a:t>
            </a:r>
          </a:p>
          <a:p>
            <a:endParaRPr lang="en-US" dirty="0"/>
          </a:p>
          <a:p>
            <a:r>
              <a:rPr lang="en-US" dirty="0"/>
              <a:t>The value of self-advocacy?</a:t>
            </a:r>
          </a:p>
          <a:p>
            <a:endParaRPr lang="en-US" dirty="0"/>
          </a:p>
        </p:txBody>
      </p:sp>
    </p:spTree>
    <p:extLst>
      <p:ext uri="{BB962C8B-B14F-4D97-AF65-F5344CB8AC3E}">
        <p14:creationId xmlns:p14="http://schemas.microsoft.com/office/powerpoint/2010/main" val="2464188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No or limited direct interaction with the students – harder to “read and respond” to student learning styles and needs</a:t>
            </a:r>
          </a:p>
          <a:p>
            <a:endParaRPr lang="en-US" dirty="0"/>
          </a:p>
          <a:p>
            <a:r>
              <a:rPr lang="en-US" dirty="0"/>
              <a:t>Courses developed and posted in advance – once the course is posted, opportunity for modification is limited</a:t>
            </a:r>
          </a:p>
          <a:p>
            <a:endParaRPr lang="en-US" dirty="0"/>
          </a:p>
          <a:p>
            <a:r>
              <a:rPr lang="en-US" dirty="0"/>
              <a:t>Easy to fall into the “technology first” mindset</a:t>
            </a:r>
          </a:p>
        </p:txBody>
      </p:sp>
      <p:sp>
        <p:nvSpPr>
          <p:cNvPr id="3" name="Title 2"/>
          <p:cNvSpPr>
            <a:spLocks noGrp="1"/>
          </p:cNvSpPr>
          <p:nvPr>
            <p:ph type="title"/>
          </p:nvPr>
        </p:nvSpPr>
        <p:spPr/>
        <p:txBody>
          <a:bodyPr/>
          <a:lstStyle/>
          <a:p>
            <a:r>
              <a:rPr lang="en-US" dirty="0"/>
              <a:t>The Challenge We Face</a:t>
            </a:r>
          </a:p>
        </p:txBody>
      </p:sp>
    </p:spTree>
    <p:extLst>
      <p:ext uri="{BB962C8B-B14F-4D97-AF65-F5344CB8AC3E}">
        <p14:creationId xmlns:p14="http://schemas.microsoft.com/office/powerpoint/2010/main" val="1562169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D525-68D6-1640-BBD4-FB5661A8E70A}"/>
              </a:ext>
            </a:extLst>
          </p:cNvPr>
          <p:cNvSpPr>
            <a:spLocks noGrp="1"/>
          </p:cNvSpPr>
          <p:nvPr>
            <p:ph type="title"/>
          </p:nvPr>
        </p:nvSpPr>
        <p:spPr/>
        <p:txBody>
          <a:bodyPr/>
          <a:lstStyle/>
          <a:p>
            <a:r>
              <a:rPr lang="en-US" dirty="0"/>
              <a:t>STEM-Specific Challenges</a:t>
            </a:r>
          </a:p>
        </p:txBody>
      </p:sp>
      <p:sp>
        <p:nvSpPr>
          <p:cNvPr id="3" name="Content Placeholder 2">
            <a:extLst>
              <a:ext uri="{FF2B5EF4-FFF2-40B4-BE49-F238E27FC236}">
                <a16:creationId xmlns:a16="http://schemas.microsoft.com/office/drawing/2014/main" id="{D3FA2EE5-5ED6-3E45-AA94-5A9B4891436B}"/>
              </a:ext>
            </a:extLst>
          </p:cNvPr>
          <p:cNvSpPr>
            <a:spLocks noGrp="1"/>
          </p:cNvSpPr>
          <p:nvPr>
            <p:ph idx="1"/>
          </p:nvPr>
        </p:nvSpPr>
        <p:spPr/>
        <p:txBody>
          <a:bodyPr/>
          <a:lstStyle/>
          <a:p>
            <a:r>
              <a:rPr lang="en-US" dirty="0"/>
              <a:t>Representation of visual concepts</a:t>
            </a:r>
          </a:p>
          <a:p>
            <a:endParaRPr lang="en-US" dirty="0"/>
          </a:p>
          <a:p>
            <a:r>
              <a:rPr lang="en-US" dirty="0"/>
              <a:t>Discipline-specific symbology</a:t>
            </a:r>
          </a:p>
          <a:p>
            <a:pPr lvl="1"/>
            <a:r>
              <a:rPr lang="en-US" dirty="0"/>
              <a:t>“An equation is an equation is an equation” … NOT</a:t>
            </a:r>
          </a:p>
          <a:p>
            <a:endParaRPr lang="en-US" dirty="0"/>
          </a:p>
          <a:p>
            <a:r>
              <a:rPr lang="en-US" dirty="0"/>
              <a:t>Default modes of teaching in STEM</a:t>
            </a:r>
          </a:p>
          <a:p>
            <a:pPr lvl="1"/>
            <a:r>
              <a:rPr lang="en-US" dirty="0"/>
              <a:t>“Teaching” vs “Presentation”</a:t>
            </a:r>
          </a:p>
          <a:p>
            <a:pPr lvl="1"/>
            <a:r>
              <a:rPr lang="en-US" dirty="0"/>
              <a:t>Student engagement / participation</a:t>
            </a:r>
          </a:p>
          <a:p>
            <a:endParaRPr lang="en-US" dirty="0"/>
          </a:p>
        </p:txBody>
      </p:sp>
    </p:spTree>
    <p:extLst>
      <p:ext uri="{BB962C8B-B14F-4D97-AF65-F5344CB8AC3E}">
        <p14:creationId xmlns:p14="http://schemas.microsoft.com/office/powerpoint/2010/main" val="421029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Many ongoing discussions around accessibility in online learning focus on technological accessibility</a:t>
            </a:r>
          </a:p>
          <a:p>
            <a:endParaRPr lang="en-US" dirty="0"/>
          </a:p>
          <a:p>
            <a:r>
              <a:rPr lang="en-US" dirty="0"/>
              <a:t>Limited discussions exist around accessibility in other contexts</a:t>
            </a:r>
          </a:p>
          <a:p>
            <a:endParaRPr lang="en-US" dirty="0"/>
          </a:p>
          <a:p>
            <a:r>
              <a:rPr lang="en-US" dirty="0"/>
              <a:t>A “Culture of Accessibility” in online learning is, simply put, an open and inclusive environment that fosters a holistic dialogue around accessibility, universal design and accommodation.</a:t>
            </a:r>
            <a:r>
              <a:rPr lang="en-US" dirty="0">
                <a:effectLst/>
              </a:rPr>
              <a:t> </a:t>
            </a:r>
            <a:endParaRPr lang="en-US" dirty="0"/>
          </a:p>
        </p:txBody>
      </p:sp>
      <p:sp>
        <p:nvSpPr>
          <p:cNvPr id="3" name="Title 2"/>
          <p:cNvSpPr>
            <a:spLocks noGrp="1"/>
          </p:cNvSpPr>
          <p:nvPr>
            <p:ph type="title"/>
          </p:nvPr>
        </p:nvSpPr>
        <p:spPr/>
        <p:txBody>
          <a:bodyPr/>
          <a:lstStyle/>
          <a:p>
            <a:r>
              <a:rPr lang="en-US" dirty="0"/>
              <a:t>Culture of A&amp;I in Online Learning</a:t>
            </a:r>
          </a:p>
        </p:txBody>
      </p:sp>
    </p:spTree>
    <p:extLst>
      <p:ext uri="{BB962C8B-B14F-4D97-AF65-F5344CB8AC3E}">
        <p14:creationId xmlns:p14="http://schemas.microsoft.com/office/powerpoint/2010/main" val="569674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1363</Words>
  <Application>Microsoft Macintosh PowerPoint</Application>
  <PresentationFormat>Widescreen</PresentationFormat>
  <Paragraphs>196</Paragraphs>
  <Slides>33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ＭＳ Ｐゴシック</vt:lpstr>
      <vt:lpstr>Arial</vt:lpstr>
      <vt:lpstr>Calibri</vt:lpstr>
      <vt:lpstr>Verdana</vt:lpstr>
      <vt:lpstr>Wingdings</vt:lpstr>
      <vt:lpstr>Office Theme</vt:lpstr>
      <vt:lpstr>Applying Essential Requirements, Universal Design and Differentiated Instruction to the Online Learning Environment</vt:lpstr>
      <vt:lpstr>Acknowledgements</vt:lpstr>
      <vt:lpstr>What is Accessibility?</vt:lpstr>
      <vt:lpstr>What is Inclusion?</vt:lpstr>
      <vt:lpstr>A Culture of Accessibility and Inclusion (A&amp;I)</vt:lpstr>
      <vt:lpstr>A&amp;I in Education</vt:lpstr>
      <vt:lpstr>The Challenge We Face</vt:lpstr>
      <vt:lpstr>STEM-Specific Challenges</vt:lpstr>
      <vt:lpstr>Culture of A&amp;I in Online Learning</vt:lpstr>
      <vt:lpstr>Axiom</vt:lpstr>
      <vt:lpstr>What is an ”Essential Requirement?”</vt:lpstr>
      <vt:lpstr>Essential Requirements</vt:lpstr>
      <vt:lpstr>Essential Requirements for Education</vt:lpstr>
      <vt:lpstr>Questions for Consideration</vt:lpstr>
      <vt:lpstr>What is Universal Design?</vt:lpstr>
      <vt:lpstr>Universal Design (UD) in the Learning Environment</vt:lpstr>
      <vt:lpstr>The Physical UD Model</vt:lpstr>
      <vt:lpstr>Definition of Universal Design in Learning</vt:lpstr>
      <vt:lpstr>The Learning UD Model</vt:lpstr>
      <vt:lpstr>The Cultural UD Model</vt:lpstr>
      <vt:lpstr>Inclusive Teaching Practices</vt:lpstr>
      <vt:lpstr>Inclusive Teaching Practices</vt:lpstr>
      <vt:lpstr>Differentiated Instruction</vt:lpstr>
      <vt:lpstr>Data Gathering in Differentiated Instruction  Assessment</vt:lpstr>
      <vt:lpstr>Data Gathering in an Online Environment</vt:lpstr>
      <vt:lpstr>Principles of Effective Accommodations</vt:lpstr>
      <vt:lpstr>Axiom</vt:lpstr>
      <vt:lpstr>In Online Learning Environments…</vt:lpstr>
      <vt:lpstr>Multiple Means of Representation…</vt:lpstr>
      <vt:lpstr>Multiple Assessment…</vt:lpstr>
      <vt:lpstr>Axiom</vt:lpstr>
      <vt:lpstr>Putting It All Together</vt:lpstr>
      <vt:lpstr>Questions / Discussion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Essential Requirements, Universal Design and Differentiated Instruction to Online Learning</dc:title>
  <dc:creator>Mahadeo Sukhai</dc:creator>
  <cp:lastModifiedBy>Mahadeo Sukhai</cp:lastModifiedBy>
  <cp:revision>11</cp:revision>
  <dcterms:created xsi:type="dcterms:W3CDTF">2019-02-05T02:42:33Z</dcterms:created>
  <dcterms:modified xsi:type="dcterms:W3CDTF">2019-02-07T15:42:23Z</dcterms:modified>
</cp:coreProperties>
</file>